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56" r:id="rId1"/>
  </p:sldMasterIdLst>
  <p:notesMasterIdLst>
    <p:notesMasterId r:id="rId3"/>
  </p:notesMasterIdLst>
  <p:sldIdLst>
    <p:sldId id="256" r:id="rId2"/>
  </p:sldIdLst>
  <p:sldSz cx="43200638" cy="32399288"/>
  <p:notesSz cx="6858000" cy="9144000"/>
  <p:defaultTextStyle>
    <a:defPPr>
      <a:defRPr lang="he-IL"/>
    </a:defPPr>
    <a:lvl1pPr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1pPr>
    <a:lvl2pPr marL="2159838"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2pPr>
    <a:lvl3pPr marL="4319676"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3pPr>
    <a:lvl4pPr marL="6479514"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4pPr>
    <a:lvl5pPr marL="8639352" algn="r" rtl="1" fontAlgn="base">
      <a:spcBef>
        <a:spcPct val="0"/>
      </a:spcBef>
      <a:spcAft>
        <a:spcPct val="0"/>
      </a:spcAft>
      <a:defRPr kern="1200">
        <a:solidFill>
          <a:schemeClr val="tx1"/>
        </a:solidFill>
        <a:latin typeface="Times New Roman" pitchFamily="18" charset="0"/>
        <a:ea typeface="Times New Roman (Hebrew)" pitchFamily="18" charset="0"/>
        <a:cs typeface="Times New Roman (Hebrew)" pitchFamily="18" charset="0"/>
      </a:defRPr>
    </a:lvl5pPr>
    <a:lvl6pPr marL="10799190"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6pPr>
    <a:lvl7pPr marL="12959028"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7pPr>
    <a:lvl8pPr marL="15118866"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8pPr>
    <a:lvl9pPr marL="17278704" algn="r" defTabSz="4319676" rtl="1" eaLnBrk="1" latinLnBrk="0" hangingPunct="1">
      <a:defRPr kern="1200">
        <a:solidFill>
          <a:schemeClr val="tx1"/>
        </a:solidFill>
        <a:latin typeface="Times New Roman" pitchFamily="18" charset="0"/>
        <a:ea typeface="Times New Roman (Hebrew)" pitchFamily="18" charset="0"/>
        <a:cs typeface="Times New Roman (Hebrew)" pitchFamily="18" charset="0"/>
      </a:defRPr>
    </a:lvl9pPr>
  </p:defaultTextStyle>
  <p:extLst>
    <p:ext uri="{EFAFB233-063F-42B5-8137-9DF3F51BA10A}">
      <p15:sldGuideLst xmlns:p15="http://schemas.microsoft.com/office/powerpoint/2012/main">
        <p15:guide id="1" orient="horz" pos="10205" userDrawn="1">
          <p15:clr>
            <a:srgbClr val="A4A3A4"/>
          </p15:clr>
        </p15:guide>
        <p15:guide id="2" pos="1360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aximized" horzBarState="maximized">
    <p:restoredLeft sz="91118" autoAdjust="0"/>
    <p:restoredTop sz="94620" autoAdjust="0"/>
  </p:normalViewPr>
  <p:slideViewPr>
    <p:cSldViewPr>
      <p:cViewPr>
        <p:scale>
          <a:sx n="40" d="100"/>
          <a:sy n="40" d="100"/>
        </p:scale>
        <p:origin x="20" y="-5216"/>
      </p:cViewPr>
      <p:guideLst>
        <p:guide orient="horz" pos="10205"/>
        <p:guide pos="13607"/>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3" d="100"/>
          <a:sy n="83" d="100"/>
        </p:scale>
        <p:origin x="-309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onik\grouped_sampling\evaluation\group_size_to_dura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yonik\grouped_sampling\evaluation\group_size_to_duratio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2800" b="1" dirty="0"/>
              <a:t>זמן ריצה בשעות</a:t>
            </a:r>
          </a:p>
          <a:p>
            <a:pPr>
              <a:defRPr/>
            </a:pPr>
            <a:r>
              <a:rPr lang="he-IL" sz="2800" b="1" dirty="0"/>
              <a:t>זמן ריצה נמוך </a:t>
            </a:r>
            <a:r>
              <a:rPr lang="he-IL" sz="2800" b="1" baseline="0" dirty="0"/>
              <a:t>מעיד על אלגוריתם יעיל</a:t>
            </a:r>
            <a:endParaRPr lang="he-IL" sz="2800" b="1" dirty="0"/>
          </a:p>
        </c:rich>
      </c:tx>
      <c:layout>
        <c:manualLayout>
          <c:xMode val="edge"/>
          <c:yMode val="edge"/>
          <c:x val="0.1119891589654428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group_size_to_duration!$B$18</c:f>
              <c:strCache>
                <c:ptCount val="1"/>
                <c:pt idx="0">
                  <c:v>זמן ריצה בשעות</c:v>
                </c:pt>
              </c:strCache>
            </c:strRef>
          </c:tx>
          <c:spPr>
            <a:solidFill>
              <a:schemeClr val="accent1"/>
            </a:solidFill>
            <a:ln>
              <a:noFill/>
            </a:ln>
            <a:effectLst/>
          </c:spPr>
          <c:invertIfNegative val="0"/>
          <c:dLbls>
            <c:dLbl>
              <c:idx val="0"/>
              <c:tx>
                <c:rich>
                  <a:bodyPr/>
                  <a:lstStyle/>
                  <a:p>
                    <a:fld id="{BE9513FE-F97F-4AB5-A4B0-5D3AF74415D4}" type="VALUE">
                      <a:rPr lang="en-US"/>
                      <a:pPr/>
                      <a:t>[ערך]</a:t>
                    </a:fld>
                    <a:endParaRPr lang="he-IL"/>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C36-4BB4-B60B-E590980F711D}"/>
                </c:ext>
              </c:extLst>
            </c:dLbl>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group_size_to_duration!$A$19:$A$20</c:f>
              <c:strCache>
                <c:ptCount val="2"/>
                <c:pt idx="0">
                  <c:v>האלגוריתם                         האוטו-ריגרסיבי</c:v>
                </c:pt>
                <c:pt idx="1">
                  <c:v>דגימה בקבוצות</c:v>
                </c:pt>
              </c:strCache>
            </c:strRef>
          </c:cat>
          <c:val>
            <c:numRef>
              <c:f>group_size_to_duration!$B$19:$B$20</c:f>
              <c:numCache>
                <c:formatCode>0.000</c:formatCode>
                <c:ptCount val="2"/>
                <c:pt idx="0" formatCode="0">
                  <c:v>33</c:v>
                </c:pt>
                <c:pt idx="1">
                  <c:v>2.7952455547120801E-2</c:v>
                </c:pt>
              </c:numCache>
            </c:numRef>
          </c:val>
          <c:extLst>
            <c:ext xmlns:c16="http://schemas.microsoft.com/office/drawing/2014/chart" uri="{C3380CC4-5D6E-409C-BE32-E72D297353CC}">
              <c16:uniqueId val="{00000001-9C36-4BB4-B60B-E590980F711D}"/>
            </c:ext>
          </c:extLst>
        </c:ser>
        <c:dLbls>
          <c:dLblPos val="inEnd"/>
          <c:showLegendKey val="0"/>
          <c:showVal val="1"/>
          <c:showCatName val="0"/>
          <c:showSerName val="0"/>
          <c:showPercent val="0"/>
          <c:showBubbleSize val="0"/>
        </c:dLbls>
        <c:gapWidth val="219"/>
        <c:overlap val="-27"/>
        <c:axId val="1357413439"/>
        <c:axId val="1357414271"/>
      </c:barChart>
      <c:catAx>
        <c:axId val="1357413439"/>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he-IL"/>
          </a:p>
        </c:txPr>
        <c:crossAx val="1357414271"/>
        <c:crosses val="autoZero"/>
        <c:auto val="1"/>
        <c:lblAlgn val="ctr"/>
        <c:lblOffset val="100"/>
        <c:noMultiLvlLbl val="0"/>
      </c:catAx>
      <c:valAx>
        <c:axId val="1357414271"/>
        <c:scaling>
          <c:orientation val="minMax"/>
        </c:scaling>
        <c:delete val="0"/>
        <c:axPos val="r"/>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3574134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he-IL" sz="2800" b="1" i="0" baseline="0" dirty="0">
                <a:effectLst/>
              </a:rPr>
              <a:t>מדדי</a:t>
            </a:r>
            <a:r>
              <a:rPr lang="en-US" sz="2800" b="1" i="0" baseline="0" dirty="0">
                <a:effectLst/>
              </a:rPr>
              <a:t>BERT </a:t>
            </a:r>
            <a:r>
              <a:rPr lang="he-IL" sz="2800" b="1" i="0" baseline="0" dirty="0">
                <a:effectLst/>
              </a:rPr>
              <a:t> ממוצעים </a:t>
            </a:r>
          </a:p>
          <a:p>
            <a:pPr>
              <a:defRPr sz="2800"/>
            </a:pPr>
            <a:r>
              <a:rPr lang="he-IL" sz="2800" b="1" i="0" baseline="0" dirty="0">
                <a:effectLst/>
              </a:rPr>
              <a:t>מדדים גבוהים מעידים על טקסט איכותי</a:t>
            </a:r>
            <a:endParaRPr lang="he-IL" sz="2800" dirty="0">
              <a:effectLst/>
            </a:endParaRP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group_size_to_duration!$A$23</c:f>
              <c:strCache>
                <c:ptCount val="1"/>
                <c:pt idx="0">
                  <c:v>האלגוריתם האוטו-ריגרסיבי</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group_size_to_duration!$B$22:$D$22</c:f>
              <c:strCache>
                <c:ptCount val="3"/>
                <c:pt idx="0">
                  <c:v>BERT_f1</c:v>
                </c:pt>
                <c:pt idx="1">
                  <c:v>BERT_precision</c:v>
                </c:pt>
                <c:pt idx="2">
                  <c:v>BERT_recall</c:v>
                </c:pt>
              </c:strCache>
            </c:strRef>
          </c:cat>
          <c:val>
            <c:numRef>
              <c:f>group_size_to_duration!$B$23:$D$23</c:f>
              <c:numCache>
                <c:formatCode>General</c:formatCode>
                <c:ptCount val="3"/>
                <c:pt idx="0">
                  <c:v>0.65300000000000002</c:v>
                </c:pt>
                <c:pt idx="1">
                  <c:v>0.59899999999999998</c:v>
                </c:pt>
                <c:pt idx="2">
                  <c:v>0.72</c:v>
                </c:pt>
              </c:numCache>
            </c:numRef>
          </c:val>
          <c:extLst>
            <c:ext xmlns:c16="http://schemas.microsoft.com/office/drawing/2014/chart" uri="{C3380CC4-5D6E-409C-BE32-E72D297353CC}">
              <c16:uniqueId val="{00000000-6C53-4040-BC69-A23526D7D20B}"/>
            </c:ext>
          </c:extLst>
        </c:ser>
        <c:ser>
          <c:idx val="1"/>
          <c:order val="1"/>
          <c:tx>
            <c:strRef>
              <c:f>group_size_to_duration!$A$24</c:f>
              <c:strCache>
                <c:ptCount val="1"/>
                <c:pt idx="0">
                  <c:v>דגימה בקבוצות</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accent3"/>
                    </a:solidFill>
                    <a:latin typeface="+mn-lt"/>
                    <a:ea typeface="+mn-ea"/>
                    <a:cs typeface="+mn-cs"/>
                  </a:defRPr>
                </a:pPr>
                <a:endParaRPr lang="he-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group_size_to_duration!$B$22:$D$22</c:f>
              <c:strCache>
                <c:ptCount val="3"/>
                <c:pt idx="0">
                  <c:v>BERT_f1</c:v>
                </c:pt>
                <c:pt idx="1">
                  <c:v>BERT_precision</c:v>
                </c:pt>
                <c:pt idx="2">
                  <c:v>BERT_recall</c:v>
                </c:pt>
              </c:strCache>
            </c:strRef>
          </c:cat>
          <c:val>
            <c:numRef>
              <c:f>group_size_to_duration!$B$24:$D$24</c:f>
              <c:numCache>
                <c:formatCode>General</c:formatCode>
                <c:ptCount val="3"/>
                <c:pt idx="0">
                  <c:v>0.747</c:v>
                </c:pt>
                <c:pt idx="1">
                  <c:v>0.74099999999999999</c:v>
                </c:pt>
                <c:pt idx="2">
                  <c:v>0.75600000000000001</c:v>
                </c:pt>
              </c:numCache>
            </c:numRef>
          </c:val>
          <c:extLst>
            <c:ext xmlns:c16="http://schemas.microsoft.com/office/drawing/2014/chart" uri="{C3380CC4-5D6E-409C-BE32-E72D297353CC}">
              <c16:uniqueId val="{00000001-6C53-4040-BC69-A23526D7D20B}"/>
            </c:ext>
          </c:extLst>
        </c:ser>
        <c:dLbls>
          <c:dLblPos val="inEnd"/>
          <c:showLegendKey val="0"/>
          <c:showVal val="1"/>
          <c:showCatName val="0"/>
          <c:showSerName val="0"/>
          <c:showPercent val="0"/>
          <c:showBubbleSize val="0"/>
        </c:dLbls>
        <c:gapWidth val="219"/>
        <c:overlap val="-27"/>
        <c:axId val="1357437567"/>
        <c:axId val="1357439231"/>
      </c:barChart>
      <c:catAx>
        <c:axId val="1357437567"/>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he-IL"/>
          </a:p>
        </c:txPr>
        <c:crossAx val="1357439231"/>
        <c:crosses val="autoZero"/>
        <c:auto val="1"/>
        <c:lblAlgn val="ctr"/>
        <c:lblOffset val="100"/>
        <c:noMultiLvlLbl val="0"/>
      </c:catAx>
      <c:valAx>
        <c:axId val="1357439231"/>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357437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dirty="0"/>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518AA605-2E13-4F84-BE3D-5DADA231BC03}" type="datetimeFigureOut">
              <a:rPr lang="he-IL" smtClean="0"/>
              <a:t>ד'/שבט/תשפ"ג</a:t>
            </a:fld>
            <a:endParaRPr lang="he-IL" dirty="0"/>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dirty="0"/>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13F8ED0B-00C9-4994-A7A9-6F4A855DBAB7}" type="slidenum">
              <a:rPr lang="he-IL" smtClean="0"/>
              <a:t>‹#›</a:t>
            </a:fld>
            <a:endParaRPr lang="he-IL" dirty="0"/>
          </a:p>
        </p:txBody>
      </p:sp>
    </p:spTree>
    <p:extLst>
      <p:ext uri="{BB962C8B-B14F-4D97-AF65-F5344CB8AC3E}">
        <p14:creationId xmlns:p14="http://schemas.microsoft.com/office/powerpoint/2010/main" val="2035797609"/>
      </p:ext>
    </p:extLst>
  </p:cSld>
  <p:clrMap bg1="lt1" tx1="dk1" bg2="lt2" tx2="dk2" accent1="accent1" accent2="accent2" accent3="accent3" accent4="accent4" accent5="accent5" accent6="accent6" hlink="hlink" folHlink="folHlink"/>
  <p:notesStyle>
    <a:lvl1pPr marL="0" algn="r" defTabSz="4319676" rtl="1" eaLnBrk="1" latinLnBrk="0" hangingPunct="1">
      <a:defRPr sz="5699" kern="1200">
        <a:solidFill>
          <a:schemeClr val="tx1"/>
        </a:solidFill>
        <a:latin typeface="+mn-lt"/>
        <a:ea typeface="+mn-ea"/>
        <a:cs typeface="+mn-cs"/>
      </a:defRPr>
    </a:lvl1pPr>
    <a:lvl2pPr marL="2159838" algn="r" defTabSz="4319676" rtl="1" eaLnBrk="1" latinLnBrk="0" hangingPunct="1">
      <a:defRPr sz="5699" kern="1200">
        <a:solidFill>
          <a:schemeClr val="tx1"/>
        </a:solidFill>
        <a:latin typeface="+mn-lt"/>
        <a:ea typeface="+mn-ea"/>
        <a:cs typeface="+mn-cs"/>
      </a:defRPr>
    </a:lvl2pPr>
    <a:lvl3pPr marL="4319676" algn="r" defTabSz="4319676" rtl="1" eaLnBrk="1" latinLnBrk="0" hangingPunct="1">
      <a:defRPr sz="5699" kern="1200">
        <a:solidFill>
          <a:schemeClr val="tx1"/>
        </a:solidFill>
        <a:latin typeface="+mn-lt"/>
        <a:ea typeface="+mn-ea"/>
        <a:cs typeface="+mn-cs"/>
      </a:defRPr>
    </a:lvl3pPr>
    <a:lvl4pPr marL="6479514" algn="r" defTabSz="4319676" rtl="1" eaLnBrk="1" latinLnBrk="0" hangingPunct="1">
      <a:defRPr sz="5699" kern="1200">
        <a:solidFill>
          <a:schemeClr val="tx1"/>
        </a:solidFill>
        <a:latin typeface="+mn-lt"/>
        <a:ea typeface="+mn-ea"/>
        <a:cs typeface="+mn-cs"/>
      </a:defRPr>
    </a:lvl4pPr>
    <a:lvl5pPr marL="8639352" algn="r" defTabSz="4319676" rtl="1" eaLnBrk="1" latinLnBrk="0" hangingPunct="1">
      <a:defRPr sz="5699" kern="1200">
        <a:solidFill>
          <a:schemeClr val="tx1"/>
        </a:solidFill>
        <a:latin typeface="+mn-lt"/>
        <a:ea typeface="+mn-ea"/>
        <a:cs typeface="+mn-cs"/>
      </a:defRPr>
    </a:lvl5pPr>
    <a:lvl6pPr marL="10799190" algn="r" defTabSz="4319676" rtl="1" eaLnBrk="1" latinLnBrk="0" hangingPunct="1">
      <a:defRPr sz="5699" kern="1200">
        <a:solidFill>
          <a:schemeClr val="tx1"/>
        </a:solidFill>
        <a:latin typeface="+mn-lt"/>
        <a:ea typeface="+mn-ea"/>
        <a:cs typeface="+mn-cs"/>
      </a:defRPr>
    </a:lvl6pPr>
    <a:lvl7pPr marL="12959028" algn="r" defTabSz="4319676" rtl="1" eaLnBrk="1" latinLnBrk="0" hangingPunct="1">
      <a:defRPr sz="5699" kern="1200">
        <a:solidFill>
          <a:schemeClr val="tx1"/>
        </a:solidFill>
        <a:latin typeface="+mn-lt"/>
        <a:ea typeface="+mn-ea"/>
        <a:cs typeface="+mn-cs"/>
      </a:defRPr>
    </a:lvl7pPr>
    <a:lvl8pPr marL="15118866" algn="r" defTabSz="4319676" rtl="1" eaLnBrk="1" latinLnBrk="0" hangingPunct="1">
      <a:defRPr sz="5699" kern="1200">
        <a:solidFill>
          <a:schemeClr val="tx1"/>
        </a:solidFill>
        <a:latin typeface="+mn-lt"/>
        <a:ea typeface="+mn-ea"/>
        <a:cs typeface="+mn-cs"/>
      </a:defRPr>
    </a:lvl8pPr>
    <a:lvl9pPr marL="17278704" algn="r" defTabSz="4319676" rtl="1" eaLnBrk="1" latinLnBrk="0" hangingPunct="1">
      <a:defRPr sz="569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פריסת היסטוריה ומדעי החברה">
    <p:spTree>
      <p:nvGrpSpPr>
        <p:cNvPr id="1" name=""/>
        <p:cNvGrpSpPr/>
        <p:nvPr/>
      </p:nvGrpSpPr>
      <p:grpSpPr>
        <a:xfrm>
          <a:off x="0" y="0"/>
          <a:ext cx="0" cy="0"/>
          <a:chOff x="0" y="0"/>
          <a:chExt cx="0" cy="0"/>
        </a:xfrm>
      </p:grpSpPr>
      <p:sp>
        <p:nvSpPr>
          <p:cNvPr id="7" name="מציין מיקום של תמונה 6"/>
          <p:cNvSpPr>
            <a:spLocks noGrp="1"/>
          </p:cNvSpPr>
          <p:nvPr>
            <p:ph type="pic" sz="quarter" idx="10"/>
          </p:nvPr>
        </p:nvSpPr>
        <p:spPr>
          <a:xfrm>
            <a:off x="1898447" y="2505279"/>
            <a:ext cx="2351742" cy="2716967"/>
          </a:xfrm>
          <a:prstGeom prst="rect">
            <a:avLst/>
          </a:prstGeom>
        </p:spPr>
        <p:txBody>
          <a:bodyPr lIns="91405" tIns="45700" rIns="91405" bIns="45700"/>
          <a:lstStyle>
            <a:lvl1pPr marL="0" indent="0">
              <a:buNone/>
              <a:defRPr sz="3800"/>
            </a:lvl1pPr>
          </a:lstStyle>
          <a:p>
            <a:pPr lvl="0"/>
            <a:r>
              <a:rPr lang="he-IL" noProof="0" dirty="0"/>
              <a:t>לחץ על הסמל כדי להוסיף תמונה</a:t>
            </a:r>
          </a:p>
        </p:txBody>
      </p:sp>
      <p:sp>
        <p:nvSpPr>
          <p:cNvPr id="12" name="מציין מיקום של תמונה 6"/>
          <p:cNvSpPr>
            <a:spLocks noGrp="1"/>
          </p:cNvSpPr>
          <p:nvPr>
            <p:ph type="pic" sz="quarter" idx="11"/>
          </p:nvPr>
        </p:nvSpPr>
        <p:spPr>
          <a:xfrm>
            <a:off x="1913485" y="5438014"/>
            <a:ext cx="2351742" cy="2716967"/>
          </a:xfrm>
          <a:prstGeom prst="rect">
            <a:avLst/>
          </a:prstGeom>
        </p:spPr>
        <p:txBody>
          <a:bodyPr lIns="91405" tIns="45700" rIns="91405" bIns="45700"/>
          <a:lstStyle>
            <a:lvl1pPr marL="0" indent="0">
              <a:buNone/>
              <a:defRPr sz="3800"/>
            </a:lvl1pPr>
          </a:lstStyle>
          <a:p>
            <a:pPr lvl="0"/>
            <a:r>
              <a:rPr lang="he-IL" noProof="0" dirty="0"/>
              <a:t>לחץ על הסמל כדי להוסיף תמונה</a:t>
            </a:r>
          </a:p>
        </p:txBody>
      </p:sp>
      <p:sp>
        <p:nvSpPr>
          <p:cNvPr id="13" name="מציין מיקום של תמונה 6"/>
          <p:cNvSpPr>
            <a:spLocks noGrp="1"/>
          </p:cNvSpPr>
          <p:nvPr>
            <p:ph type="pic" sz="quarter" idx="12"/>
          </p:nvPr>
        </p:nvSpPr>
        <p:spPr>
          <a:xfrm>
            <a:off x="1905240" y="8351813"/>
            <a:ext cx="2351742" cy="2716967"/>
          </a:xfrm>
          <a:prstGeom prst="rect">
            <a:avLst/>
          </a:prstGeom>
        </p:spPr>
        <p:txBody>
          <a:bodyPr lIns="91405" tIns="45700" rIns="91405" bIns="45700"/>
          <a:lstStyle>
            <a:lvl1pPr marL="0" indent="0">
              <a:buNone/>
              <a:defRPr sz="3800"/>
            </a:lvl1pPr>
          </a:lstStyle>
          <a:p>
            <a:pPr lvl="0"/>
            <a:r>
              <a:rPr lang="he-IL" noProof="0" dirty="0"/>
              <a:t>לחץ על הסמל כדי להוסיף תמונה</a:t>
            </a:r>
          </a:p>
        </p:txBody>
      </p:sp>
      <p:sp>
        <p:nvSpPr>
          <p:cNvPr id="20" name="מציין מיקום טקסט 19"/>
          <p:cNvSpPr>
            <a:spLocks noGrp="1"/>
          </p:cNvSpPr>
          <p:nvPr>
            <p:ph type="body" sz="quarter" idx="13"/>
          </p:nvPr>
        </p:nvSpPr>
        <p:spPr>
          <a:xfrm>
            <a:off x="385159" y="12493873"/>
            <a:ext cx="3843902" cy="1883963"/>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22" name="מציין מיקום טקסט 19"/>
          <p:cNvSpPr>
            <a:spLocks noGrp="1"/>
          </p:cNvSpPr>
          <p:nvPr>
            <p:ph type="body" sz="quarter" idx="14"/>
          </p:nvPr>
        </p:nvSpPr>
        <p:spPr>
          <a:xfrm>
            <a:off x="385159" y="15786707"/>
            <a:ext cx="3843902" cy="1871931"/>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24" name="מציין מיקום טקסט 19"/>
          <p:cNvSpPr>
            <a:spLocks noGrp="1"/>
          </p:cNvSpPr>
          <p:nvPr>
            <p:ph type="body" sz="quarter" idx="15"/>
          </p:nvPr>
        </p:nvSpPr>
        <p:spPr>
          <a:xfrm>
            <a:off x="385159" y="21767894"/>
            <a:ext cx="3843902" cy="1885579"/>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25" name="מציין מיקום טקסט 19"/>
          <p:cNvSpPr>
            <a:spLocks noGrp="1"/>
          </p:cNvSpPr>
          <p:nvPr>
            <p:ph type="body" sz="quarter" idx="16"/>
          </p:nvPr>
        </p:nvSpPr>
        <p:spPr>
          <a:xfrm>
            <a:off x="360298" y="29483394"/>
            <a:ext cx="3843902" cy="1315001"/>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67" name="מציין מיקום טקסט 66"/>
          <p:cNvSpPr>
            <a:spLocks noGrp="1"/>
          </p:cNvSpPr>
          <p:nvPr>
            <p:ph type="body" sz="quarter" idx="18" hasCustomPrompt="1"/>
          </p:nvPr>
        </p:nvSpPr>
        <p:spPr>
          <a:xfrm>
            <a:off x="7272306" y="5616023"/>
            <a:ext cx="30384027" cy="1512592"/>
          </a:xfrm>
          <a:prstGeom prst="rect">
            <a:avLst/>
          </a:prstGeom>
        </p:spPr>
        <p:txBody>
          <a:bodyPr wrap="square" tIns="0" bIns="0" anchor="b" anchorCtr="1"/>
          <a:lstStyle>
            <a:lvl1pPr algn="ctr">
              <a:defRPr sz="10000" b="1"/>
            </a:lvl1pPr>
          </a:lstStyle>
          <a:p>
            <a:pPr lvl="0"/>
            <a:r>
              <a:rPr lang="he-IL" dirty="0"/>
              <a:t>כותרת משנה – אם יש</a:t>
            </a:r>
          </a:p>
        </p:txBody>
      </p:sp>
      <p:sp>
        <p:nvSpPr>
          <p:cNvPr id="5" name="מציין מיקום טקסט 4"/>
          <p:cNvSpPr>
            <a:spLocks noGrp="1"/>
          </p:cNvSpPr>
          <p:nvPr>
            <p:ph type="body" sz="quarter" idx="20"/>
          </p:nvPr>
        </p:nvSpPr>
        <p:spPr>
          <a:xfrm>
            <a:off x="31676509" y="8278783"/>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lang="he-IL" sz="2800" baseline="0">
                <a:solidFill>
                  <a:schemeClr val="tx1"/>
                </a:solidFill>
                <a:latin typeface="Calibri" panose="020F0502020204030204" pitchFamily="34" charset="0"/>
                <a:ea typeface="+mn-ea"/>
                <a:cs typeface="Arial" charset="0"/>
              </a:defRPr>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7" name="מציין מיקום טקסט 4"/>
          <p:cNvSpPr>
            <a:spLocks noGrp="1"/>
          </p:cNvSpPr>
          <p:nvPr>
            <p:ph type="body" sz="quarter" idx="21"/>
          </p:nvPr>
        </p:nvSpPr>
        <p:spPr>
          <a:xfrm>
            <a:off x="5347627" y="8177491"/>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sz="2800"/>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8" name="מציין מיקום טקסט 4"/>
          <p:cNvSpPr>
            <a:spLocks noGrp="1"/>
          </p:cNvSpPr>
          <p:nvPr>
            <p:ph type="body" sz="quarter" idx="22"/>
          </p:nvPr>
        </p:nvSpPr>
        <p:spPr>
          <a:xfrm>
            <a:off x="13968313" y="8207931"/>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lang="he-IL" sz="2800" baseline="0">
                <a:solidFill>
                  <a:schemeClr val="tx1"/>
                </a:solidFill>
                <a:latin typeface="Calibri" panose="020F0502020204030204" pitchFamily="34" charset="0"/>
                <a:ea typeface="+mn-ea"/>
                <a:cs typeface="Arial" charset="0"/>
              </a:defRPr>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9" name="מציין מיקום טקסט 4"/>
          <p:cNvSpPr>
            <a:spLocks noGrp="1"/>
          </p:cNvSpPr>
          <p:nvPr>
            <p:ph type="body" sz="quarter" idx="23"/>
          </p:nvPr>
        </p:nvSpPr>
        <p:spPr>
          <a:xfrm>
            <a:off x="22824320" y="8207931"/>
            <a:ext cx="7704876" cy="18431341"/>
          </a:xfrm>
          <a:prstGeom prst="rect">
            <a:avLst/>
          </a:prstGeom>
        </p:spPr>
        <p:txBody>
          <a:bodyPr/>
          <a:lstStyle>
            <a:lvl1pPr marL="0" marR="0" indent="0" algn="r" defTabSz="4313041" rtl="1" eaLnBrk="0" fontAlgn="base" latinLnBrk="0" hangingPunct="0">
              <a:lnSpc>
                <a:spcPct val="100000"/>
              </a:lnSpc>
              <a:spcBef>
                <a:spcPct val="20000"/>
              </a:spcBef>
              <a:spcAft>
                <a:spcPct val="0"/>
              </a:spcAft>
              <a:buClrTx/>
              <a:buSzTx/>
              <a:buFontTx/>
              <a:buNone/>
              <a:tabLst/>
              <a:defRPr sz="2800" baseline="0">
                <a:latin typeface="Calibri" panose="020F0502020204030204" pitchFamily="34" charset="0"/>
              </a:defRPr>
            </a:lvl1pPr>
          </a:lstStyle>
          <a:p>
            <a:pPr marL="0" marR="0" lvl="0" indent="0" algn="r" defTabSz="4313041" rtl="1" eaLnBrk="0" fontAlgn="base" latinLnBrk="0" hangingPunct="0">
              <a:lnSpc>
                <a:spcPct val="100000"/>
              </a:lnSpc>
              <a:spcBef>
                <a:spcPct val="20000"/>
              </a:spcBef>
              <a:spcAft>
                <a:spcPct val="0"/>
              </a:spcAft>
              <a:buClrTx/>
              <a:buSzTx/>
              <a:buFontTx/>
              <a:buNone/>
              <a:tabLst/>
              <a:defRPr/>
            </a:pPr>
            <a:r>
              <a:rPr lang="he-IL"/>
              <a:t>לחץ כדי לערוך סגנונות טקסט של תבנית בסיס</a:t>
            </a:r>
          </a:p>
        </p:txBody>
      </p:sp>
      <p:sp>
        <p:nvSpPr>
          <p:cNvPr id="16" name="מציין מיקום טקסט 19"/>
          <p:cNvSpPr>
            <a:spLocks noGrp="1"/>
          </p:cNvSpPr>
          <p:nvPr>
            <p:ph type="body" sz="quarter" idx="24"/>
          </p:nvPr>
        </p:nvSpPr>
        <p:spPr>
          <a:xfrm>
            <a:off x="394205" y="19079541"/>
            <a:ext cx="3843902" cy="1315001"/>
          </a:xfrm>
          <a:prstGeom prst="rect">
            <a:avLst/>
          </a:prstGeom>
        </p:spPr>
        <p:txBody>
          <a:bodyPr lIns="91405" tIns="45700" rIns="91405" bIns="45700"/>
          <a:lstStyle>
            <a:lvl1pPr marL="0" indent="0">
              <a:buNone/>
              <a:defRPr sz="3800" baseline="0"/>
            </a:lvl1pPr>
            <a:lvl2pPr>
              <a:defRPr sz="3800"/>
            </a:lvl2pPr>
            <a:lvl3pPr>
              <a:defRPr sz="3800"/>
            </a:lvl3pPr>
            <a:lvl4pPr>
              <a:defRPr sz="3800"/>
            </a:lvl4pPr>
            <a:lvl5pPr>
              <a:defRPr sz="3800"/>
            </a:lvl5pPr>
          </a:lstStyle>
          <a:p>
            <a:pPr lvl="0"/>
            <a:r>
              <a:rPr lang="he-IL"/>
              <a:t>לחץ כדי לערוך סגנונות טקסט של תבנית בסיס</a:t>
            </a:r>
          </a:p>
        </p:txBody>
      </p:sp>
      <p:sp>
        <p:nvSpPr>
          <p:cNvPr id="3" name="מציין מיקום טקסט 2"/>
          <p:cNvSpPr>
            <a:spLocks noGrp="1"/>
          </p:cNvSpPr>
          <p:nvPr>
            <p:ph type="body" sz="quarter" idx="25" hasCustomPrompt="1"/>
          </p:nvPr>
        </p:nvSpPr>
        <p:spPr>
          <a:xfrm>
            <a:off x="6408032" y="2447839"/>
            <a:ext cx="31824279" cy="3168184"/>
          </a:xfrm>
          <a:prstGeom prst="rect">
            <a:avLst/>
          </a:prstGeom>
        </p:spPr>
        <p:txBody>
          <a:bodyPr anchor="ctr" anchorCtr="1"/>
          <a:lstStyle>
            <a:lvl1pPr algn="ctr">
              <a:defRPr sz="20000" b="1"/>
            </a:lvl1pPr>
            <a:lvl2pPr>
              <a:defRPr sz="20000" b="1"/>
            </a:lvl2pPr>
            <a:lvl3pPr>
              <a:defRPr sz="20000" b="1"/>
            </a:lvl3pPr>
            <a:lvl4pPr>
              <a:defRPr sz="20000" b="1"/>
            </a:lvl4pPr>
            <a:lvl5pPr>
              <a:defRPr sz="20000" b="1"/>
            </a:lvl5pPr>
          </a:lstStyle>
          <a:p>
            <a:pPr lvl="0"/>
            <a:r>
              <a:rPr lang="he-IL" dirty="0"/>
              <a:t>הוסיפו את שם הפרויקט</a:t>
            </a:r>
          </a:p>
        </p:txBody>
      </p:sp>
    </p:spTree>
    <p:extLst>
      <p:ext uri="{BB962C8B-B14F-4D97-AF65-F5344CB8AC3E}">
        <p14:creationId xmlns:p14="http://schemas.microsoft.com/office/powerpoint/2010/main" val="37570185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תמונה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13229" y="15002"/>
            <a:ext cx="43181118" cy="3239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מציין מיקום טקסט 19"/>
          <p:cNvSpPr txBox="1">
            <a:spLocks/>
          </p:cNvSpPr>
          <p:nvPr userDrawn="1"/>
        </p:nvSpPr>
        <p:spPr bwMode="auto">
          <a:xfrm>
            <a:off x="382510" y="12524724"/>
            <a:ext cx="3847555" cy="17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0" rIns="91424" bIns="45710"/>
          <a:lstStyle>
            <a:lvl1pPr defTabSz="4319588" eaLnBrk="0" hangingPunct="0">
              <a:defRPr sz="2300">
                <a:solidFill>
                  <a:schemeClr val="tx1"/>
                </a:solidFill>
                <a:latin typeface="Times New Roman" pitchFamily="18" charset="0"/>
                <a:ea typeface="Times New Roman (Hebrew)" pitchFamily="18" charset="0"/>
                <a:cs typeface="Times New Roman (Hebrew)" pitchFamily="18" charset="0"/>
              </a:defRPr>
            </a:lvl1pPr>
            <a:lvl2pPr marL="3509963" indent="-1349375" defTabSz="4319588" eaLnBrk="0" hangingPunct="0">
              <a:defRPr sz="2300">
                <a:solidFill>
                  <a:schemeClr val="tx1"/>
                </a:solidFill>
                <a:latin typeface="Times New Roman" pitchFamily="18" charset="0"/>
                <a:ea typeface="Times New Roman (Hebrew)" pitchFamily="18" charset="0"/>
                <a:cs typeface="Times New Roman (Hebrew)" pitchFamily="18" charset="0"/>
              </a:defRPr>
            </a:lvl2pPr>
            <a:lvl3pPr marL="5400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3pPr>
            <a:lvl4pPr marL="7559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4pPr>
            <a:lvl5pPr marL="9720263"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5pPr>
            <a:lvl6pPr marL="101774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6pPr>
            <a:lvl7pPr marL="106346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7pPr>
            <a:lvl8pPr marL="110918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8pPr>
            <a:lvl9pPr marL="115490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9pPr>
          </a:lstStyle>
          <a:p>
            <a:pPr>
              <a:spcBef>
                <a:spcPct val="20000"/>
              </a:spcBef>
              <a:defRPr/>
            </a:pPr>
            <a:endParaRPr lang="he-IL" altLang="he-IL" sz="3800" dirty="0">
              <a:solidFill>
                <a:srgbClr val="000000"/>
              </a:solidFill>
              <a:cs typeface="Arial" pitchFamily="34" charset="0"/>
            </a:endParaRPr>
          </a:p>
        </p:txBody>
      </p:sp>
      <p:sp>
        <p:nvSpPr>
          <p:cNvPr id="1028" name="מציין מיקום טקסט 19"/>
          <p:cNvSpPr txBox="1">
            <a:spLocks/>
          </p:cNvSpPr>
          <p:nvPr userDrawn="1"/>
        </p:nvSpPr>
        <p:spPr bwMode="auto">
          <a:xfrm>
            <a:off x="382510" y="15884650"/>
            <a:ext cx="3847555" cy="17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0" rIns="91424" bIns="45710"/>
          <a:lstStyle>
            <a:lvl1pPr defTabSz="4319588" eaLnBrk="0" hangingPunct="0">
              <a:defRPr sz="2300">
                <a:solidFill>
                  <a:schemeClr val="tx1"/>
                </a:solidFill>
                <a:latin typeface="Times New Roman" pitchFamily="18" charset="0"/>
                <a:ea typeface="Times New Roman (Hebrew)" pitchFamily="18" charset="0"/>
                <a:cs typeface="Times New Roman (Hebrew)" pitchFamily="18" charset="0"/>
              </a:defRPr>
            </a:lvl1pPr>
            <a:lvl2pPr marL="3509963" indent="-1349375" defTabSz="4319588" eaLnBrk="0" hangingPunct="0">
              <a:defRPr sz="2300">
                <a:solidFill>
                  <a:schemeClr val="tx1"/>
                </a:solidFill>
                <a:latin typeface="Times New Roman" pitchFamily="18" charset="0"/>
                <a:ea typeface="Times New Roman (Hebrew)" pitchFamily="18" charset="0"/>
                <a:cs typeface="Times New Roman (Hebrew)" pitchFamily="18" charset="0"/>
              </a:defRPr>
            </a:lvl2pPr>
            <a:lvl3pPr marL="5400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3pPr>
            <a:lvl4pPr marL="7559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4pPr>
            <a:lvl5pPr marL="9720263"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5pPr>
            <a:lvl6pPr marL="101774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6pPr>
            <a:lvl7pPr marL="106346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7pPr>
            <a:lvl8pPr marL="110918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8pPr>
            <a:lvl9pPr marL="115490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9pPr>
          </a:lstStyle>
          <a:p>
            <a:pPr>
              <a:spcBef>
                <a:spcPct val="20000"/>
              </a:spcBef>
              <a:defRPr/>
            </a:pPr>
            <a:endParaRPr lang="he-IL" altLang="he-IL" sz="3800" dirty="0">
              <a:solidFill>
                <a:srgbClr val="000000"/>
              </a:solidFill>
              <a:cs typeface="Arial" pitchFamily="34" charset="0"/>
            </a:endParaRPr>
          </a:p>
        </p:txBody>
      </p:sp>
      <p:sp>
        <p:nvSpPr>
          <p:cNvPr id="1029" name="מציין מיקום טקסט 19"/>
          <p:cNvSpPr txBox="1">
            <a:spLocks/>
          </p:cNvSpPr>
          <p:nvPr userDrawn="1"/>
        </p:nvSpPr>
        <p:spPr bwMode="auto">
          <a:xfrm>
            <a:off x="382510" y="19252079"/>
            <a:ext cx="3847555" cy="17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0" rIns="91424" bIns="45710"/>
          <a:lstStyle>
            <a:lvl1pPr defTabSz="4319588" eaLnBrk="0" hangingPunct="0">
              <a:defRPr sz="2300">
                <a:solidFill>
                  <a:schemeClr val="tx1"/>
                </a:solidFill>
                <a:latin typeface="Times New Roman" pitchFamily="18" charset="0"/>
                <a:ea typeface="Times New Roman (Hebrew)" pitchFamily="18" charset="0"/>
                <a:cs typeface="Times New Roman (Hebrew)" pitchFamily="18" charset="0"/>
              </a:defRPr>
            </a:lvl1pPr>
            <a:lvl2pPr marL="3509963" indent="-1349375" defTabSz="4319588" eaLnBrk="0" hangingPunct="0">
              <a:defRPr sz="2300">
                <a:solidFill>
                  <a:schemeClr val="tx1"/>
                </a:solidFill>
                <a:latin typeface="Times New Roman" pitchFamily="18" charset="0"/>
                <a:ea typeface="Times New Roman (Hebrew)" pitchFamily="18" charset="0"/>
                <a:cs typeface="Times New Roman (Hebrew)" pitchFamily="18" charset="0"/>
              </a:defRPr>
            </a:lvl2pPr>
            <a:lvl3pPr marL="5400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3pPr>
            <a:lvl4pPr marL="7559675"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4pPr>
            <a:lvl5pPr marL="9720263" indent="-1079500" defTabSz="4319588" eaLnBrk="0" hangingPunct="0">
              <a:defRPr sz="2300">
                <a:solidFill>
                  <a:schemeClr val="tx1"/>
                </a:solidFill>
                <a:latin typeface="Times New Roman" pitchFamily="18" charset="0"/>
                <a:ea typeface="Times New Roman (Hebrew)" pitchFamily="18" charset="0"/>
                <a:cs typeface="Times New Roman (Hebrew)" pitchFamily="18" charset="0"/>
              </a:defRPr>
            </a:lvl5pPr>
            <a:lvl6pPr marL="101774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6pPr>
            <a:lvl7pPr marL="106346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7pPr>
            <a:lvl8pPr marL="110918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8pPr>
            <a:lvl9pPr marL="11549063" indent="-1079500" defTabSz="4319588" eaLnBrk="0" fontAlgn="base" hangingPunct="0">
              <a:spcBef>
                <a:spcPct val="0"/>
              </a:spcBef>
              <a:spcAft>
                <a:spcPct val="0"/>
              </a:spcAft>
              <a:defRPr sz="2300">
                <a:solidFill>
                  <a:schemeClr val="tx1"/>
                </a:solidFill>
                <a:latin typeface="Times New Roman" pitchFamily="18" charset="0"/>
                <a:ea typeface="Times New Roman (Hebrew)" pitchFamily="18" charset="0"/>
                <a:cs typeface="Times New Roman (Hebrew)" pitchFamily="18" charset="0"/>
              </a:defRPr>
            </a:lvl9pPr>
          </a:lstStyle>
          <a:p>
            <a:pPr>
              <a:spcBef>
                <a:spcPct val="20000"/>
              </a:spcBef>
              <a:defRPr/>
            </a:pPr>
            <a:endParaRPr lang="he-IL" altLang="he-IL" sz="3800" dirty="0">
              <a:solidFill>
                <a:srgbClr val="000000"/>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313041" rtl="1" eaLnBrk="1" fontAlgn="base" hangingPunct="1">
        <a:spcBef>
          <a:spcPct val="0"/>
        </a:spcBef>
        <a:spcAft>
          <a:spcPct val="0"/>
        </a:spcAft>
        <a:defRPr sz="20800" baseline="0">
          <a:solidFill>
            <a:schemeClr val="tx2"/>
          </a:solidFill>
          <a:latin typeface="+mj-lt"/>
          <a:ea typeface="+mj-ea"/>
          <a:cs typeface="Arial" charset="0"/>
        </a:defRPr>
      </a:lvl1pPr>
      <a:lvl2pPr algn="ctr" defTabSz="4313041" rtl="1" eaLnBrk="1" fontAlgn="base" hangingPunct="1">
        <a:spcBef>
          <a:spcPct val="0"/>
        </a:spcBef>
        <a:spcAft>
          <a:spcPct val="0"/>
        </a:spcAft>
        <a:defRPr sz="20800">
          <a:solidFill>
            <a:schemeClr val="tx2"/>
          </a:solidFill>
          <a:latin typeface="Times New Roman" pitchFamily="18" charset="0"/>
          <a:cs typeface="Arial" charset="0"/>
        </a:defRPr>
      </a:lvl2pPr>
      <a:lvl3pPr algn="ctr" defTabSz="4313041" rtl="1" eaLnBrk="1" fontAlgn="base" hangingPunct="1">
        <a:spcBef>
          <a:spcPct val="0"/>
        </a:spcBef>
        <a:spcAft>
          <a:spcPct val="0"/>
        </a:spcAft>
        <a:defRPr sz="20800">
          <a:solidFill>
            <a:schemeClr val="tx2"/>
          </a:solidFill>
          <a:latin typeface="Times New Roman" pitchFamily="18" charset="0"/>
          <a:cs typeface="Arial" charset="0"/>
        </a:defRPr>
      </a:lvl3pPr>
      <a:lvl4pPr algn="ctr" defTabSz="4313041" rtl="1" eaLnBrk="1" fontAlgn="base" hangingPunct="1">
        <a:spcBef>
          <a:spcPct val="0"/>
        </a:spcBef>
        <a:spcAft>
          <a:spcPct val="0"/>
        </a:spcAft>
        <a:defRPr sz="20800">
          <a:solidFill>
            <a:schemeClr val="tx2"/>
          </a:solidFill>
          <a:latin typeface="Times New Roman" pitchFamily="18" charset="0"/>
          <a:cs typeface="Arial" charset="0"/>
        </a:defRPr>
      </a:lvl4pPr>
      <a:lvl5pPr algn="ctr" defTabSz="4313041" rtl="1" eaLnBrk="1" fontAlgn="base" hangingPunct="1">
        <a:spcBef>
          <a:spcPct val="0"/>
        </a:spcBef>
        <a:spcAft>
          <a:spcPct val="0"/>
        </a:spcAft>
        <a:defRPr sz="20800">
          <a:solidFill>
            <a:schemeClr val="tx2"/>
          </a:solidFill>
          <a:latin typeface="Times New Roman" pitchFamily="18" charset="0"/>
          <a:cs typeface="Arial" charset="0"/>
        </a:defRPr>
      </a:lvl5pPr>
      <a:lvl6pPr marL="431974"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6pPr>
      <a:lvl7pPr marL="863943"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7pPr>
      <a:lvl8pPr marL="1295916"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8pPr>
      <a:lvl9pPr marL="1727890" algn="ctr" defTabSz="4319718" rtl="1" eaLnBrk="1" fontAlgn="base" hangingPunct="1">
        <a:spcBef>
          <a:spcPct val="0"/>
        </a:spcBef>
        <a:spcAft>
          <a:spcPct val="0"/>
        </a:spcAft>
        <a:defRPr sz="20800">
          <a:solidFill>
            <a:schemeClr val="tx2"/>
          </a:solidFill>
          <a:latin typeface="Times New Roman" pitchFamily="18" charset="0"/>
          <a:cs typeface="Times New Roman (Hebrew)" charset="0"/>
        </a:defRPr>
      </a:lvl9pPr>
    </p:titleStyle>
    <p:bodyStyle>
      <a:lvl1pPr marL="0" indent="0" algn="r" defTabSz="4313041" rtl="1" eaLnBrk="1" fontAlgn="base" hangingPunct="1">
        <a:spcBef>
          <a:spcPct val="20000"/>
        </a:spcBef>
        <a:spcAft>
          <a:spcPct val="0"/>
        </a:spcAft>
        <a:buNone/>
        <a:defRPr sz="15100">
          <a:solidFill>
            <a:schemeClr val="tx1"/>
          </a:solidFill>
          <a:latin typeface="+mn-lt"/>
          <a:ea typeface="+mn-ea"/>
          <a:cs typeface="Arial" charset="0"/>
        </a:defRPr>
      </a:lvl1pPr>
      <a:lvl2pPr marL="3502940" indent="-1342670" algn="r" defTabSz="4313041" rtl="1" eaLnBrk="1" fontAlgn="base" hangingPunct="1">
        <a:spcBef>
          <a:spcPct val="20000"/>
        </a:spcBef>
        <a:spcAft>
          <a:spcPct val="0"/>
        </a:spcAft>
        <a:buChar char="–"/>
        <a:defRPr sz="13200">
          <a:solidFill>
            <a:schemeClr val="tx1"/>
          </a:solidFill>
          <a:latin typeface="+mn-lt"/>
          <a:ea typeface="Times New Roman (Hebrew)" charset="0"/>
          <a:cs typeface="Arial" charset="0"/>
        </a:defRPr>
      </a:lvl2pPr>
      <a:lvl3pPr marL="5393176" indent="-1072636" algn="r" defTabSz="4313041" rtl="1" eaLnBrk="1" fontAlgn="base" hangingPunct="1">
        <a:spcBef>
          <a:spcPct val="20000"/>
        </a:spcBef>
        <a:spcAft>
          <a:spcPct val="0"/>
        </a:spcAft>
        <a:buChar char="•"/>
        <a:defRPr sz="11300">
          <a:solidFill>
            <a:schemeClr val="tx1"/>
          </a:solidFill>
          <a:latin typeface="+mn-lt"/>
          <a:ea typeface="Times New Roman (Hebrew)" charset="0"/>
          <a:cs typeface="Arial" charset="0"/>
        </a:defRPr>
      </a:lvl3pPr>
      <a:lvl4pPr marL="7553446" indent="-1072636" algn="r" defTabSz="4313041" rtl="1" eaLnBrk="1" fontAlgn="base" hangingPunct="1">
        <a:spcBef>
          <a:spcPct val="20000"/>
        </a:spcBef>
        <a:spcAft>
          <a:spcPct val="0"/>
        </a:spcAft>
        <a:buChar char="–"/>
        <a:defRPr sz="9500">
          <a:solidFill>
            <a:schemeClr val="tx1"/>
          </a:solidFill>
          <a:latin typeface="+mn-lt"/>
          <a:ea typeface="Times New Roman (Hebrew)" charset="0"/>
          <a:cs typeface="Arial" charset="0"/>
        </a:defRPr>
      </a:lvl4pPr>
      <a:lvl5pPr marL="9713716" indent="-1072636" algn="r" defTabSz="4313041" rtl="1" eaLnBrk="1" fontAlgn="base" hangingPunct="1">
        <a:spcBef>
          <a:spcPct val="20000"/>
        </a:spcBef>
        <a:spcAft>
          <a:spcPct val="0"/>
        </a:spcAft>
        <a:buChar char="»"/>
        <a:defRPr sz="9500">
          <a:solidFill>
            <a:schemeClr val="tx1"/>
          </a:solidFill>
          <a:latin typeface="+mn-lt"/>
          <a:ea typeface="Times New Roman (Hebrew)" charset="0"/>
          <a:cs typeface="Arial" charset="0"/>
        </a:defRPr>
      </a:lvl5pPr>
      <a:lvl6pPr marL="10151341" indent="-1079932" algn="r" defTabSz="4319718" rtl="1" eaLnBrk="1" fontAlgn="base" hangingPunct="1">
        <a:spcBef>
          <a:spcPct val="20000"/>
        </a:spcBef>
        <a:spcAft>
          <a:spcPct val="0"/>
        </a:spcAft>
        <a:buChar char="»"/>
        <a:defRPr sz="9500">
          <a:solidFill>
            <a:schemeClr val="tx1"/>
          </a:solidFill>
          <a:latin typeface="+mn-lt"/>
          <a:cs typeface="+mn-cs"/>
        </a:defRPr>
      </a:lvl6pPr>
      <a:lvl7pPr marL="10583310" indent="-1079932" algn="r" defTabSz="4319718" rtl="1" eaLnBrk="1" fontAlgn="base" hangingPunct="1">
        <a:spcBef>
          <a:spcPct val="20000"/>
        </a:spcBef>
        <a:spcAft>
          <a:spcPct val="0"/>
        </a:spcAft>
        <a:buChar char="»"/>
        <a:defRPr sz="9500">
          <a:solidFill>
            <a:schemeClr val="tx1"/>
          </a:solidFill>
          <a:latin typeface="+mn-lt"/>
          <a:cs typeface="+mn-cs"/>
        </a:defRPr>
      </a:lvl7pPr>
      <a:lvl8pPr marL="11015284" indent="-1079932" algn="r" defTabSz="4319718" rtl="1" eaLnBrk="1" fontAlgn="base" hangingPunct="1">
        <a:spcBef>
          <a:spcPct val="20000"/>
        </a:spcBef>
        <a:spcAft>
          <a:spcPct val="0"/>
        </a:spcAft>
        <a:buChar char="»"/>
        <a:defRPr sz="9500">
          <a:solidFill>
            <a:schemeClr val="tx1"/>
          </a:solidFill>
          <a:latin typeface="+mn-lt"/>
          <a:cs typeface="+mn-cs"/>
        </a:defRPr>
      </a:lvl8pPr>
      <a:lvl9pPr marL="11447258" indent="-1079932" algn="r" defTabSz="4319718" rtl="1" eaLnBrk="1" fontAlgn="base" hangingPunct="1">
        <a:spcBef>
          <a:spcPct val="20000"/>
        </a:spcBef>
        <a:spcAft>
          <a:spcPct val="0"/>
        </a:spcAft>
        <a:buChar char="»"/>
        <a:defRPr sz="9500">
          <a:solidFill>
            <a:schemeClr val="tx1"/>
          </a:solidFill>
          <a:latin typeface="+mn-lt"/>
          <a:cs typeface="+mn-cs"/>
        </a:defRPr>
      </a:lvl9pPr>
    </p:bodyStyle>
    <p:otherStyle>
      <a:defPPr>
        <a:defRPr lang="he-IL"/>
      </a:defPPr>
      <a:lvl1pPr marL="0" algn="r" defTabSz="863943" rtl="1" eaLnBrk="1" latinLnBrk="0" hangingPunct="1">
        <a:defRPr sz="1900" kern="1200">
          <a:solidFill>
            <a:schemeClr val="tx1"/>
          </a:solidFill>
          <a:latin typeface="+mn-lt"/>
          <a:ea typeface="+mn-ea"/>
          <a:cs typeface="+mn-cs"/>
        </a:defRPr>
      </a:lvl1pPr>
      <a:lvl2pPr marL="431974" algn="r" defTabSz="863943" rtl="1" eaLnBrk="1" latinLnBrk="0" hangingPunct="1">
        <a:defRPr sz="1900" kern="1200">
          <a:solidFill>
            <a:schemeClr val="tx1"/>
          </a:solidFill>
          <a:latin typeface="+mn-lt"/>
          <a:ea typeface="+mn-ea"/>
          <a:cs typeface="+mn-cs"/>
        </a:defRPr>
      </a:lvl2pPr>
      <a:lvl3pPr marL="863943" algn="r" defTabSz="863943" rtl="1" eaLnBrk="1" latinLnBrk="0" hangingPunct="1">
        <a:defRPr sz="1900" kern="1200">
          <a:solidFill>
            <a:schemeClr val="tx1"/>
          </a:solidFill>
          <a:latin typeface="+mn-lt"/>
          <a:ea typeface="+mn-ea"/>
          <a:cs typeface="+mn-cs"/>
        </a:defRPr>
      </a:lvl3pPr>
      <a:lvl4pPr marL="1295916" algn="r" defTabSz="863943" rtl="1" eaLnBrk="1" latinLnBrk="0" hangingPunct="1">
        <a:defRPr sz="1900" kern="1200">
          <a:solidFill>
            <a:schemeClr val="tx1"/>
          </a:solidFill>
          <a:latin typeface="+mn-lt"/>
          <a:ea typeface="+mn-ea"/>
          <a:cs typeface="+mn-cs"/>
        </a:defRPr>
      </a:lvl4pPr>
      <a:lvl5pPr marL="1727890" algn="r" defTabSz="863943" rtl="1" eaLnBrk="1" latinLnBrk="0" hangingPunct="1">
        <a:defRPr sz="1900" kern="1200">
          <a:solidFill>
            <a:schemeClr val="tx1"/>
          </a:solidFill>
          <a:latin typeface="+mn-lt"/>
          <a:ea typeface="+mn-ea"/>
          <a:cs typeface="+mn-cs"/>
        </a:defRPr>
      </a:lvl5pPr>
      <a:lvl6pPr marL="2159859" algn="r" defTabSz="863943" rtl="1" eaLnBrk="1" latinLnBrk="0" hangingPunct="1">
        <a:defRPr sz="1900" kern="1200">
          <a:solidFill>
            <a:schemeClr val="tx1"/>
          </a:solidFill>
          <a:latin typeface="+mn-lt"/>
          <a:ea typeface="+mn-ea"/>
          <a:cs typeface="+mn-cs"/>
        </a:defRPr>
      </a:lvl6pPr>
      <a:lvl7pPr marL="2591833" algn="r" defTabSz="863943" rtl="1" eaLnBrk="1" latinLnBrk="0" hangingPunct="1">
        <a:defRPr sz="1900" kern="1200">
          <a:solidFill>
            <a:schemeClr val="tx1"/>
          </a:solidFill>
          <a:latin typeface="+mn-lt"/>
          <a:ea typeface="+mn-ea"/>
          <a:cs typeface="+mn-cs"/>
        </a:defRPr>
      </a:lvl7pPr>
      <a:lvl8pPr marL="3023802" algn="r" defTabSz="863943" rtl="1" eaLnBrk="1" latinLnBrk="0" hangingPunct="1">
        <a:defRPr sz="1900" kern="1200">
          <a:solidFill>
            <a:schemeClr val="tx1"/>
          </a:solidFill>
          <a:latin typeface="+mn-lt"/>
          <a:ea typeface="+mn-ea"/>
          <a:cs typeface="+mn-cs"/>
        </a:defRPr>
      </a:lvl8pPr>
      <a:lvl9pPr marL="3455775" algn="r" defTabSz="863943" rtl="1"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5" name="מציין מיקום טקסט 54"/>
          <p:cNvSpPr>
            <a:spLocks noGrp="1"/>
          </p:cNvSpPr>
          <p:nvPr>
            <p:ph type="body" sz="quarter" idx="18"/>
          </p:nvPr>
        </p:nvSpPr>
        <p:spPr>
          <a:xfrm>
            <a:off x="6697340" y="6040090"/>
            <a:ext cx="31827787" cy="1512814"/>
          </a:xfrm>
        </p:spPr>
        <p:txBody>
          <a:bodyPr/>
          <a:lstStyle/>
          <a:p>
            <a:r>
              <a:rPr lang="he-IL" sz="9600" dirty="0">
                <a:latin typeface="SimplerPro_V3" panose="00000500000000000000" pitchFamily="50" charset="-79"/>
                <a:cs typeface="SimplerPro_V3" panose="00000500000000000000" pitchFamily="50" charset="-79"/>
              </a:rPr>
              <a:t>שימוש יעיל במודלי שפה סיבתיים-</a:t>
            </a:r>
            <a:r>
              <a:rPr lang="en-US" sz="9600" dirty="0">
                <a:latin typeface="SimplerPro_V3" panose="00000500000000000000" pitchFamily="50" charset="-79"/>
                <a:cs typeface="SimplerPro_V3" panose="00000500000000000000" pitchFamily="50" charset="-79"/>
              </a:rPr>
              <a:t>Causal Language Models</a:t>
            </a:r>
            <a:r>
              <a:rPr lang="he-IL" sz="9600" dirty="0">
                <a:latin typeface="SimplerPro_V3" panose="00000500000000000000" pitchFamily="50" charset="-79"/>
                <a:cs typeface="SimplerPro_V3" panose="00000500000000000000" pitchFamily="50" charset="-79"/>
              </a:rPr>
              <a:t> </a:t>
            </a:r>
          </a:p>
        </p:txBody>
      </p:sp>
      <p:sp>
        <p:nvSpPr>
          <p:cNvPr id="16" name="מציין מיקום טקסט 19"/>
          <p:cNvSpPr>
            <a:spLocks noGrp="1"/>
          </p:cNvSpPr>
          <p:nvPr>
            <p:ph type="body" sz="quarter" idx="20"/>
          </p:nvPr>
        </p:nvSpPr>
        <p:spPr>
          <a:xfrm>
            <a:off x="32616674" y="9388183"/>
            <a:ext cx="7705725" cy="18434050"/>
          </a:xfrm>
        </p:spPr>
        <p:txBody>
          <a:bodyPr/>
          <a:lstStyle/>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מודלי שפה סיבתיים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אלגוריתם חיזוי הטקסטים המתקדם ביותר בעולם.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הוא מתאים לכל משימות הבינה מלאכותית בהם הקלט והפלט הם טקסטים. לדוגמה: תרגום, סיכום, מענה על שאלות, תכנות, כתיבה יצירתית...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מודלי השפה המוכרים ביותר הם </a:t>
            </a:r>
            <a:r>
              <a:rPr lang="en-US" altLang="en-US" dirty="0">
                <a:latin typeface="SimplerPro_V3" panose="00000500000000000000" pitchFamily="50" charset="-79"/>
                <a:cs typeface="SimplerPro_V3" panose="00000500000000000000" pitchFamily="50" charset="-79"/>
              </a:rPr>
              <a:t>chat-GPT</a:t>
            </a:r>
            <a:r>
              <a:rPr lang="he-IL" altLang="en-US" dirty="0">
                <a:latin typeface="SimplerPro_V3" panose="00000500000000000000" pitchFamily="50" charset="-79"/>
                <a:cs typeface="SimplerPro_V3" panose="00000500000000000000" pitchFamily="50" charset="-79"/>
              </a:rPr>
              <a:t> ו </a:t>
            </a:r>
            <a:r>
              <a:rPr lang="en-US" altLang="en-US" dirty="0">
                <a:latin typeface="SimplerPro_V3" panose="00000500000000000000" pitchFamily="50" charset="-79"/>
                <a:cs typeface="SimplerPro_V3" panose="00000500000000000000" pitchFamily="50" charset="-79"/>
              </a:rPr>
              <a:t>GPT3</a:t>
            </a:r>
            <a:r>
              <a:rPr lang="he-IL" altLang="en-US"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המודלים מקבלים רצף של </a:t>
            </a:r>
            <a:r>
              <a:rPr lang="en-US" altLang="en-US" dirty="0">
                <a:latin typeface="SimplerPro_V3" panose="00000500000000000000" pitchFamily="50" charset="-79"/>
                <a:cs typeface="SimplerPro_V3" panose="00000500000000000000" pitchFamily="50" charset="-79"/>
              </a:rPr>
              <a:t>m</a:t>
            </a:r>
            <a:r>
              <a:rPr lang="he-IL" altLang="en-US" dirty="0">
                <a:latin typeface="SimplerPro_V3" panose="00000500000000000000" pitchFamily="50" charset="-79"/>
                <a:cs typeface="SimplerPro_V3" panose="00000500000000000000" pitchFamily="50" charset="-79"/>
              </a:rPr>
              <a:t> מילים ומחזירים תחזית לרצף המילים במקום שתיים עד </a:t>
            </a:r>
            <a:r>
              <a:rPr lang="en-US" altLang="en-US" dirty="0">
                <a:latin typeface="SimplerPro_V3" panose="00000500000000000000" pitchFamily="50" charset="-79"/>
                <a:cs typeface="SimplerPro_V3" panose="00000500000000000000" pitchFamily="50" charset="-79"/>
              </a:rPr>
              <a:t>m + 1</a:t>
            </a:r>
            <a:r>
              <a:rPr lang="he-IL" altLang="en-US" dirty="0">
                <a:latin typeface="SimplerPro_V3" panose="00000500000000000000" pitchFamily="50" charset="-79"/>
                <a:cs typeface="SimplerPro_V3" panose="00000500000000000000" pitchFamily="50" charset="-79"/>
              </a:rPr>
              <a:t> כאשר התחזית לכל מילה תלויה רק במילים הקודמות לה ברצף.</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האלגוריתם האוטוריגרסיבי</a:t>
            </a:r>
            <a:r>
              <a:rPr lang="en-US" altLang="en-US" sz="5400" b="1" dirty="0">
                <a:latin typeface="SimplerPro_V3" panose="00000500000000000000" pitchFamily="50" charset="-79"/>
                <a:cs typeface="SimplerPro_V3" panose="00000500000000000000" pitchFamily="50" charset="-79"/>
              </a:rPr>
              <a:t> </a:t>
            </a:r>
            <a:r>
              <a:rPr lang="he-IL" altLang="en-US" dirty="0">
                <a:latin typeface="SimplerPro_V3" panose="00000500000000000000" pitchFamily="50" charset="-79"/>
                <a:cs typeface="SimplerPro_V3" panose="00000500000000000000" pitchFamily="50" charset="-79"/>
              </a:rPr>
              <a:t>אלגוריתם בו מעבירים למודל שפה סיבתי את הקלט מהמשתמש והוא חוזה את המילה הראשונה בפלט.</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לאחר מכן, מעבירים למודל את הקלט ואת המילה שהוא מצא בשלב הקודם והמודל חוזה מה תהיה המילה השנייה בפלט. התהליך חוזר על עצמו </a:t>
            </a:r>
            <a:r>
              <a:rPr lang="en-US" altLang="en-US" dirty="0">
                <a:latin typeface="SimplerPro_V3" panose="00000500000000000000" pitchFamily="50" charset="-79"/>
                <a:cs typeface="SimplerPro_V3" panose="00000500000000000000" pitchFamily="50" charset="-79"/>
              </a:rPr>
              <a:t>n</a:t>
            </a:r>
            <a:r>
              <a:rPr lang="he-IL" altLang="en-US" dirty="0">
                <a:latin typeface="SimplerPro_V3" panose="00000500000000000000" pitchFamily="50" charset="-79"/>
                <a:cs typeface="SimplerPro_V3" panose="00000500000000000000" pitchFamily="50" charset="-79"/>
              </a:rPr>
              <a:t> פעמים כך </a:t>
            </a:r>
            <a:r>
              <a:rPr lang="he-IL" altLang="en-US" b="1" dirty="0">
                <a:latin typeface="SimplerPro_V3" panose="00000500000000000000" pitchFamily="50" charset="-79"/>
                <a:cs typeface="SimplerPro_V3" panose="00000500000000000000" pitchFamily="50" charset="-79"/>
              </a:rPr>
              <a:t>שכדי ליצור טקסט באורך </a:t>
            </a:r>
            <a:r>
              <a:rPr lang="en-US" altLang="en-US" b="1" dirty="0">
                <a:latin typeface="SimplerPro_V3" panose="00000500000000000000" pitchFamily="50" charset="-79"/>
                <a:cs typeface="SimplerPro_V3" panose="00000500000000000000" pitchFamily="50" charset="-79"/>
              </a:rPr>
              <a:t>n</a:t>
            </a:r>
            <a:r>
              <a:rPr lang="he-IL" altLang="en-US" b="1" dirty="0">
                <a:latin typeface="SimplerPro_V3" panose="00000500000000000000" pitchFamily="50" charset="-79"/>
                <a:cs typeface="SimplerPro_V3" panose="00000500000000000000" pitchFamily="50" charset="-79"/>
              </a:rPr>
              <a:t> מילים</a:t>
            </a:r>
            <a:r>
              <a:rPr lang="he-IL" altLang="en-US" dirty="0">
                <a:latin typeface="SimplerPro_V3" panose="00000500000000000000" pitchFamily="50" charset="-79"/>
                <a:cs typeface="SimplerPro_V3" panose="00000500000000000000" pitchFamily="50" charset="-79"/>
              </a:rPr>
              <a:t> </a:t>
            </a:r>
            <a:r>
              <a:rPr lang="he-IL" altLang="en-US" b="1" dirty="0">
                <a:latin typeface="SimplerPro_V3" panose="00000500000000000000" pitchFamily="50" charset="-79"/>
                <a:cs typeface="SimplerPro_V3" panose="00000500000000000000" pitchFamily="50" charset="-79"/>
              </a:rPr>
              <a:t>עלינו להשתמש במודל </a:t>
            </a:r>
            <a:r>
              <a:rPr lang="he-IL" altLang="en-US" dirty="0">
                <a:latin typeface="SimplerPro_V3" panose="00000500000000000000" pitchFamily="50" charset="-79"/>
                <a:cs typeface="SimplerPro_V3" panose="00000500000000000000" pitchFamily="50" charset="-79"/>
              </a:rPr>
              <a:t>שפה סיבתי</a:t>
            </a:r>
            <a:r>
              <a:rPr lang="he-IL" altLang="en-US" b="1" dirty="0">
                <a:latin typeface="SimplerPro_V3" panose="00000500000000000000" pitchFamily="50" charset="-79"/>
                <a:cs typeface="SimplerPro_V3" panose="00000500000000000000" pitchFamily="50" charset="-79"/>
              </a:rPr>
              <a:t> </a:t>
            </a:r>
            <a:r>
              <a:rPr lang="en-US" altLang="en-US" b="1" dirty="0">
                <a:latin typeface="SimplerPro_V3" panose="00000500000000000000" pitchFamily="50" charset="-79"/>
                <a:cs typeface="SimplerPro_V3" panose="00000500000000000000" pitchFamily="50" charset="-79"/>
              </a:rPr>
              <a:t>n</a:t>
            </a:r>
            <a:r>
              <a:rPr lang="he-IL" altLang="en-US" b="1" dirty="0">
                <a:latin typeface="SimplerPro_V3" panose="00000500000000000000" pitchFamily="50" charset="-79"/>
                <a:cs typeface="SimplerPro_V3" panose="00000500000000000000" pitchFamily="50" charset="-79"/>
              </a:rPr>
              <a:t> פעמים.</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בעיית הטעות הנגררת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החל מהמילה השנייה בפלט, המודל מסתמך על מילים שהוא יצר על מנת ליצור עוד מילים. כאשר המודל טועה בתחזית לאחת המילים, כל המילים שלאחריה יהיו מבוססות על אותה טעות. דבר זה הופך את </a:t>
            </a:r>
            <a:r>
              <a:rPr lang="he-IL" altLang="en-US" b="1" dirty="0">
                <a:latin typeface="SimplerPro_V3" panose="00000500000000000000" pitchFamily="50" charset="-79"/>
                <a:cs typeface="SimplerPro_V3" panose="00000500000000000000" pitchFamily="50" charset="-79"/>
              </a:rPr>
              <a:t>הטקסטים שנוצרו על ידי האלגוריתם האוטו-ריגרסיבי ללא אמינים, במיוחד כאשר הטקסטים ארוכים</a:t>
            </a:r>
            <a:r>
              <a:rPr lang="he-IL" altLang="en-US"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בעיית עלויות המחשוב</a:t>
            </a: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האלגוריתם האוטו-ריגרסיבי הוא בזבזני ואיטי ולכן הרצתו על מחשבי על היא מאוד יקרה. </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לדוגמה:</a:t>
            </a:r>
            <a:r>
              <a:rPr lang="en-US" altLang="en-US" dirty="0">
                <a:latin typeface="SimplerPro_V3" panose="00000500000000000000" pitchFamily="50" charset="-79"/>
                <a:cs typeface="SimplerPro_V3" panose="00000500000000000000" pitchFamily="50" charset="-79"/>
              </a:rPr>
              <a:t> </a:t>
            </a:r>
            <a:r>
              <a:rPr lang="he-IL" altLang="en-US" dirty="0">
                <a:latin typeface="SimplerPro_V3" panose="00000500000000000000" pitchFamily="50" charset="-79"/>
                <a:cs typeface="SimplerPro_V3" panose="00000500000000000000" pitchFamily="50" charset="-79"/>
              </a:rPr>
              <a:t>עלות השימוש במודל </a:t>
            </a:r>
            <a:r>
              <a:rPr lang="en-US" altLang="en-US" dirty="0">
                <a:latin typeface="SimplerPro_V3" panose="00000500000000000000" pitchFamily="50" charset="-79"/>
                <a:cs typeface="SimplerPro_V3" panose="00000500000000000000" pitchFamily="50" charset="-79"/>
              </a:rPr>
              <a:t>chat GPT</a:t>
            </a:r>
            <a:r>
              <a:rPr lang="he-IL" altLang="en-US" dirty="0">
                <a:latin typeface="SimplerPro_V3" panose="00000500000000000000" pitchFamily="50" charset="-79"/>
                <a:cs typeface="SimplerPro_V3" panose="00000500000000000000" pitchFamily="50" charset="-79"/>
              </a:rPr>
              <a:t> מוערכת במעל </a:t>
            </a:r>
            <a:r>
              <a:rPr lang="he-IL" altLang="en-US" b="1" dirty="0">
                <a:latin typeface="SimplerPro_V3" panose="00000500000000000000" pitchFamily="50" charset="-79"/>
                <a:cs typeface="SimplerPro_V3" panose="00000500000000000000" pitchFamily="50" charset="-79"/>
              </a:rPr>
              <a:t>שלושה מיליון דולר בחודש.</a:t>
            </a:r>
          </a:p>
        </p:txBody>
      </p:sp>
      <p:sp>
        <p:nvSpPr>
          <p:cNvPr id="12" name="מציין מיקום טקסט 11"/>
          <p:cNvSpPr>
            <a:spLocks noGrp="1"/>
          </p:cNvSpPr>
          <p:nvPr>
            <p:ph type="body" sz="quarter" idx="21"/>
          </p:nvPr>
        </p:nvSpPr>
        <p:spPr>
          <a:xfrm>
            <a:off x="6284890" y="9286876"/>
            <a:ext cx="7705725" cy="18434050"/>
          </a:xfrm>
        </p:spPr>
        <p:txBody>
          <a:bodyPr/>
          <a:lstStyle/>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מסקנות המחקר</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דיגמה בקבוצות עדיפה על האלגוריתם האוטו-ריגרסיבי בכל אספקט. כאשר גודל הקבוצה גדול מאורך הטקסטים שהמודל יוצר, גם זמן הריצה הוא מינימלי וגם מדדי </a:t>
            </a:r>
            <a:r>
              <a:rPr lang="en-US" altLang="en-US" dirty="0">
                <a:latin typeface="SimplerPro_V3" panose="00000500000000000000" pitchFamily="50" charset="-79"/>
                <a:cs typeface="SimplerPro_V3" panose="00000500000000000000" pitchFamily="50" charset="-79"/>
              </a:rPr>
              <a:t>BERT</a:t>
            </a:r>
            <a:r>
              <a:rPr lang="he-IL" altLang="en-US" dirty="0">
                <a:latin typeface="SimplerPro_V3" panose="00000500000000000000" pitchFamily="50" charset="-79"/>
                <a:cs typeface="SimplerPro_V3" panose="00000500000000000000" pitchFamily="50" charset="-79"/>
              </a:rPr>
              <a:t> הם מקסימליים.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במקרה זה, כל הטקסטים נוצרים באמצעות שימוש אחד בלבד במודל שפה סיבתי. ולכן, מומלץ לקבוע את גודל הקבוצה למספר הגדול יותר מאורך הטקסט הארוך ביותר שהאלגוריתם יוצר.</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חשיבות המחקר</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האלגוריתם לדגימה בקבוצות הוא פריצת דרך ה</a:t>
            </a:r>
            <a:r>
              <a:rPr lang="he-IL" altLang="en-US" b="1" dirty="0">
                <a:latin typeface="SimplerPro_V3" panose="00000500000000000000" pitchFamily="50" charset="-79"/>
                <a:cs typeface="SimplerPro_V3" panose="00000500000000000000" pitchFamily="50" charset="-79"/>
              </a:rPr>
              <a:t>משפרת</a:t>
            </a:r>
            <a:r>
              <a:rPr lang="he-IL" altLang="en-US" dirty="0">
                <a:latin typeface="SimplerPro_V3" panose="00000500000000000000" pitchFamily="50" charset="-79"/>
                <a:cs typeface="SimplerPro_V3" panose="00000500000000000000" pitchFamily="50" charset="-79"/>
              </a:rPr>
              <a:t> משמעותית </a:t>
            </a:r>
            <a:r>
              <a:rPr lang="he-IL" altLang="en-US" b="1" dirty="0">
                <a:latin typeface="SimplerPro_V3" panose="00000500000000000000" pitchFamily="50" charset="-79"/>
                <a:cs typeface="SimplerPro_V3" panose="00000500000000000000" pitchFamily="50" charset="-79"/>
              </a:rPr>
              <a:t>את איכות ואמינות הטקסטים </a:t>
            </a:r>
            <a:r>
              <a:rPr lang="he-IL" altLang="en-US" dirty="0">
                <a:latin typeface="SimplerPro_V3" panose="00000500000000000000" pitchFamily="50" charset="-79"/>
                <a:cs typeface="SimplerPro_V3" panose="00000500000000000000" pitchFamily="50" charset="-79"/>
              </a:rPr>
              <a:t>שנוצרים באמצעות מודלי שפה סיבתיים </a:t>
            </a:r>
            <a:r>
              <a:rPr lang="he-IL" altLang="en-US" b="1" dirty="0">
                <a:latin typeface="SimplerPro_V3" panose="00000500000000000000" pitchFamily="50" charset="-79"/>
                <a:cs typeface="SimplerPro_V3" panose="00000500000000000000" pitchFamily="50" charset="-79"/>
              </a:rPr>
              <a:t>ומורידה</a:t>
            </a:r>
            <a:r>
              <a:rPr lang="he-IL" altLang="en-US" dirty="0">
                <a:latin typeface="SimplerPro_V3" panose="00000500000000000000" pitchFamily="50" charset="-79"/>
                <a:cs typeface="SimplerPro_V3" panose="00000500000000000000" pitchFamily="50" charset="-79"/>
              </a:rPr>
              <a:t> משמעותית </a:t>
            </a:r>
            <a:r>
              <a:rPr lang="he-IL" altLang="en-US" b="1" dirty="0">
                <a:latin typeface="SimplerPro_V3" panose="00000500000000000000" pitchFamily="50" charset="-79"/>
                <a:cs typeface="SimplerPro_V3" panose="00000500000000000000" pitchFamily="50" charset="-79"/>
              </a:rPr>
              <a:t>את עלויות השימוש</a:t>
            </a:r>
            <a:r>
              <a:rPr lang="he-IL" altLang="en-US" dirty="0">
                <a:latin typeface="SimplerPro_V3" panose="00000500000000000000" pitchFamily="50" charset="-79"/>
                <a:cs typeface="SimplerPro_V3" panose="00000500000000000000" pitchFamily="50" charset="-79"/>
              </a:rPr>
              <a:t> בהם.</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שימוש באלגוריתם</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ניתן להשתמש באלגוריתם דרך ספריית הקוד הפתוח        </a:t>
            </a:r>
            <a:r>
              <a:rPr lang="en-US" altLang="en-US" dirty="0">
                <a:latin typeface="SimplerPro_V3" panose="00000500000000000000" pitchFamily="50" charset="-79"/>
                <a:cs typeface="SimplerPro_V3" panose="00000500000000000000" pitchFamily="50" charset="-79"/>
              </a:rPr>
              <a:t>grouped-sampling</a:t>
            </a:r>
            <a:r>
              <a:rPr lang="he-IL" altLang="en-US" dirty="0">
                <a:latin typeface="SimplerPro_V3" panose="00000500000000000000" pitchFamily="50" charset="-79"/>
                <a:cs typeface="SimplerPro_V3" panose="00000500000000000000" pitchFamily="50" charset="-79"/>
              </a:rPr>
              <a:t> שפורסמה במסגרת העבודה.</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הספרייה תומכת באלפי מודלי שפה סיבתיים קיימים</a:t>
            </a:r>
          </a:p>
          <a:p>
            <a:pPr defTabSz="914400" eaLnBrk="1" hangingPunct="1">
              <a:lnSpc>
                <a:spcPct val="110000"/>
              </a:lnSpc>
              <a:spcBef>
                <a:spcPct val="50000"/>
              </a:spcBef>
            </a:pPr>
            <a:r>
              <a:rPr lang="he-IL" altLang="en-US" b="1" dirty="0">
                <a:latin typeface="SimplerPro_V3" panose="00000500000000000000" pitchFamily="50" charset="-79"/>
                <a:cs typeface="SimplerPro_V3" panose="00000500000000000000" pitchFamily="50" charset="-79"/>
              </a:rPr>
              <a:t>                  עמוד העבודה ב </a:t>
            </a:r>
            <a:r>
              <a:rPr lang="en-US" altLang="en-US" b="1" dirty="0">
                <a:latin typeface="SimplerPro_V3" panose="00000500000000000000" pitchFamily="50" charset="-79"/>
                <a:cs typeface="SimplerPro_V3" panose="00000500000000000000" pitchFamily="50" charset="-79"/>
              </a:rPr>
              <a:t>GitHub</a:t>
            </a:r>
            <a:endParaRPr lang="he-IL" altLang="en-US" b="1"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 </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המשך המחקר</a:t>
            </a:r>
          </a:p>
          <a:p>
            <a:pPr marL="457200" indent="-457200" defTabSz="914400" eaLnBrk="1" hangingPunct="1">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שימוש בגודל קבוצה משתנה.</a:t>
            </a:r>
          </a:p>
          <a:p>
            <a:pPr marL="457200" indent="-457200" defTabSz="914400" eaLnBrk="1" hangingPunct="1">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מימוש </a:t>
            </a:r>
            <a:r>
              <a:rPr lang="en-US" altLang="en-US" dirty="0">
                <a:latin typeface="SimplerPro_V3" panose="00000500000000000000" pitchFamily="50" charset="-79"/>
                <a:cs typeface="SimplerPro_V3" panose="00000500000000000000" pitchFamily="50" charset="-79"/>
              </a:rPr>
              <a:t>beam search</a:t>
            </a:r>
            <a:r>
              <a:rPr lang="he-IL" altLang="en-US" dirty="0">
                <a:latin typeface="SimplerPro_V3" panose="00000500000000000000" pitchFamily="50" charset="-79"/>
                <a:cs typeface="SimplerPro_V3" panose="00000500000000000000" pitchFamily="50" charset="-79"/>
              </a:rPr>
              <a:t> בעזרת דגימה בקבוצות.</a:t>
            </a:r>
          </a:p>
          <a:p>
            <a:pPr marL="457200" indent="-457200" defTabSz="914400" eaLnBrk="1" hangingPunct="1">
              <a:spcBef>
                <a:spcPct val="50000"/>
              </a:spcBef>
              <a:buFont typeface="Arial" panose="020B0604020202020204" pitchFamily="34" charset="0"/>
              <a:buChar char="•"/>
            </a:pPr>
            <a:r>
              <a:rPr lang="he-IL" altLang="en-US" dirty="0">
                <a:latin typeface="SimplerPro_V3" panose="00000500000000000000" pitchFamily="50" charset="-79"/>
                <a:cs typeface="SimplerPro_V3" panose="00000500000000000000" pitchFamily="50" charset="-79"/>
              </a:rPr>
              <a:t>הוספת דגימה בקבוצות לספריות קוד פתוח.</a:t>
            </a:r>
            <a:endParaRPr lang="en-US" altLang="en-US" dirty="0">
              <a:latin typeface="SimplerPro_V3" panose="00000500000000000000" pitchFamily="50" charset="-79"/>
              <a:cs typeface="SimplerPro_V3" panose="00000500000000000000" pitchFamily="50" charset="-79"/>
            </a:endParaRPr>
          </a:p>
        </p:txBody>
      </p:sp>
      <p:sp>
        <p:nvSpPr>
          <p:cNvPr id="13" name="מציין מיקום טקסט 12"/>
          <p:cNvSpPr>
            <a:spLocks noGrp="1"/>
          </p:cNvSpPr>
          <p:nvPr>
            <p:ph type="body" sz="quarter" idx="22"/>
          </p:nvPr>
        </p:nvSpPr>
        <p:spPr>
          <a:xfrm>
            <a:off x="15062151" y="9317320"/>
            <a:ext cx="7705725" cy="18434050"/>
          </a:xfrm>
        </p:spPr>
        <p:txBody>
          <a:bodyPr/>
          <a:lstStyle/>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ניסויים ותוצאות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ערכתי ניסויים בהם שיניתי את גודל הקבוצה (</a:t>
            </a:r>
            <a:r>
              <a:rPr lang="en-US" altLang="en-US" dirty="0">
                <a:latin typeface="SimplerPro_V3" panose="00000500000000000000" pitchFamily="50" charset="-79"/>
                <a:cs typeface="SimplerPro_V3" panose="00000500000000000000" pitchFamily="50" charset="-79"/>
              </a:rPr>
              <a:t>g</a:t>
            </a:r>
            <a:r>
              <a:rPr lang="he-IL" altLang="en-US" dirty="0">
                <a:latin typeface="SimplerPro_V3" panose="00000500000000000000" pitchFamily="50" charset="-79"/>
                <a:cs typeface="SimplerPro_V3" panose="00000500000000000000" pitchFamily="50" charset="-79"/>
              </a:rPr>
              <a:t>) ותרגמתי הרצאות מסט הנתונים </a:t>
            </a:r>
            <a:r>
              <a:rPr lang="en-US" altLang="en-US" dirty="0">
                <a:latin typeface="SimplerPro_V3" panose="00000500000000000000" pitchFamily="50" charset="-79"/>
                <a:cs typeface="SimplerPro_V3" panose="00000500000000000000" pitchFamily="50" charset="-79"/>
              </a:rPr>
              <a:t>ted talks iwslt</a:t>
            </a:r>
            <a:r>
              <a:rPr lang="he-IL" altLang="en-US"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מדדתי את הקרבה בין התרגום של מתרגמים מקצועיים לתרגום שהאלגוריתם יצר בעזרת שלושת מדדי </a:t>
            </a:r>
            <a:r>
              <a:rPr lang="en-US" altLang="en-US" dirty="0">
                <a:latin typeface="SimplerPro_V3" panose="00000500000000000000" pitchFamily="50" charset="-79"/>
                <a:cs typeface="SimplerPro_V3" panose="00000500000000000000" pitchFamily="50" charset="-79"/>
              </a:rPr>
              <a:t>BERT</a:t>
            </a:r>
            <a:r>
              <a:rPr lang="he-IL" altLang="en-US"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en-US" altLang="en-US" sz="3200"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b="1" dirty="0">
                <a:latin typeface="SimplerPro_V3" panose="00000500000000000000" pitchFamily="50" charset="-79"/>
                <a:cs typeface="SimplerPro_V3" panose="00000500000000000000" pitchFamily="50" charset="-79"/>
              </a:rPr>
              <a:t>דגימה בקובצות יעילה פי  1182.33 מהאלגוריתם האוטו-רגרסיבי.</a:t>
            </a: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sz="5400" b="1"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sz="5400" b="1"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endParaRPr lang="he-IL" altLang="en-US"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דגימה בקבוצות מצליחה במשימות תרגום ב 5-24%</a:t>
            </a:r>
            <a:r>
              <a:rPr lang="en-US" altLang="en-US" dirty="0">
                <a:latin typeface="SimplerPro_V3" panose="00000500000000000000" pitchFamily="50" charset="-79"/>
                <a:cs typeface="SimplerPro_V3" panose="00000500000000000000" pitchFamily="50" charset="-79"/>
              </a:rPr>
              <a:t> </a:t>
            </a:r>
            <a:r>
              <a:rPr lang="he-IL" altLang="en-US" dirty="0">
                <a:latin typeface="SimplerPro_V3" panose="00000500000000000000" pitchFamily="50" charset="-79"/>
                <a:cs typeface="SimplerPro_V3" panose="00000500000000000000" pitchFamily="50" charset="-79"/>
              </a:rPr>
              <a:t>יותר מהאלגוריתם האוטו-רגרסיבי.</a:t>
            </a:r>
          </a:p>
        </p:txBody>
      </p:sp>
      <mc:AlternateContent xmlns:mc="http://schemas.openxmlformats.org/markup-compatibility/2006">
        <mc:Choice xmlns:a14="http://schemas.microsoft.com/office/drawing/2010/main" Requires="a14">
          <p:sp>
            <p:nvSpPr>
              <p:cNvPr id="14" name="מציין מיקום טקסט 13"/>
              <p:cNvSpPr>
                <a:spLocks noGrp="1"/>
              </p:cNvSpPr>
              <p:nvPr>
                <p:ph type="body" sz="quarter" idx="23"/>
              </p:nvPr>
            </p:nvSpPr>
            <p:spPr>
              <a:xfrm>
                <a:off x="23839412" y="9468654"/>
                <a:ext cx="7705725" cy="18434050"/>
              </a:xfrm>
            </p:spPr>
            <p:txBody>
              <a:bodyPr/>
              <a:lstStyle/>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שאלות המחקר</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האם ניתן ליצור טקסט באורך</a:t>
                </a:r>
                <a:r>
                  <a:rPr lang="en-US" altLang="en-US" dirty="0">
                    <a:latin typeface="SimplerPro_V3" panose="00000500000000000000" pitchFamily="50" charset="-79"/>
                    <a:cs typeface="SimplerPro_V3" panose="00000500000000000000" pitchFamily="50" charset="-79"/>
                  </a:rPr>
                  <a:t> n </a:t>
                </a:r>
                <a:r>
                  <a:rPr lang="he-IL" altLang="en-US" dirty="0">
                    <a:latin typeface="SimplerPro_V3" panose="00000500000000000000" pitchFamily="50" charset="-79"/>
                    <a:cs typeface="SimplerPro_V3" panose="00000500000000000000" pitchFamily="50" charset="-79"/>
                  </a:rPr>
                  <a:t>מילים בעזרת פחות מ</a:t>
                </a:r>
                <a:r>
                  <a:rPr lang="en-US" altLang="en-US" dirty="0">
                    <a:latin typeface="SimplerPro_V3" panose="00000500000000000000" pitchFamily="50" charset="-79"/>
                    <a:cs typeface="SimplerPro_V3" panose="00000500000000000000" pitchFamily="50" charset="-79"/>
                  </a:rPr>
                  <a:t>n </a:t>
                </a:r>
                <a:r>
                  <a:rPr lang="he-IL" altLang="en-US" dirty="0">
                    <a:latin typeface="SimplerPro_V3" panose="00000500000000000000" pitchFamily="50" charset="-79"/>
                    <a:cs typeface="SimplerPro_V3" panose="00000500000000000000" pitchFamily="50" charset="-79"/>
                  </a:rPr>
                  <a:t> שימושים מודל שפה סיבתי? אם כן כיצד? והאם טקסטים אלה שונים מהטקסטים שנוצרים בשיטות קודמות? </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מטרת העבודה לפתח אלגוריתם חלופי לאלגוריתם האוטו-ריגרסיבי היוצר טקסט בעזרת כמה שפחות שימושים במודל שפה סיבתי. </a:t>
                </a:r>
              </a:p>
              <a:p>
                <a:pPr defTabSz="914400" eaLnBrk="1" hangingPunct="1">
                  <a:lnSpc>
                    <a:spcPct val="110000"/>
                  </a:lnSpc>
                  <a:spcBef>
                    <a:spcPct val="50000"/>
                  </a:spcBef>
                </a:pPr>
                <a:r>
                  <a:rPr lang="he-IL" altLang="en-US" sz="5400" b="1" dirty="0">
                    <a:latin typeface="SimplerPro_V3" panose="00000500000000000000" pitchFamily="50" charset="-79"/>
                    <a:cs typeface="SimplerPro_V3" panose="00000500000000000000" pitchFamily="50" charset="-79"/>
                  </a:rPr>
                  <a:t>הפתרון - דגימה בקבוצות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נסמן את גודל הקבוצה באות </a:t>
                </a:r>
                <a:r>
                  <a:rPr lang="en-US" altLang="en-US" dirty="0">
                    <a:latin typeface="SimplerPro_V3" panose="00000500000000000000" pitchFamily="50" charset="-79"/>
                    <a:cs typeface="SimplerPro_V3" panose="00000500000000000000" pitchFamily="50" charset="-79"/>
                  </a:rPr>
                  <a:t>g</a:t>
                </a:r>
                <a:r>
                  <a:rPr lang="he-IL" altLang="en-US" dirty="0">
                    <a:latin typeface="SimplerPro_V3" panose="00000500000000000000" pitchFamily="50" charset="-79"/>
                    <a:cs typeface="SimplerPro_V3" panose="00000500000000000000" pitchFamily="50" charset="-79"/>
                  </a:rPr>
                  <a:t>.</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כאשר נותנים למודל רצף מילים המתחיל בקלט של המשתמש (</a:t>
                </a:r>
                <a:r>
                  <a:rPr lang="en-US" altLang="en-US" dirty="0">
                    <a:latin typeface="SimplerPro_V3" panose="00000500000000000000" pitchFamily="50" charset="-79"/>
                    <a:cs typeface="SimplerPro_V3" panose="00000500000000000000" pitchFamily="50" charset="-79"/>
                  </a:rPr>
                  <a:t>m</a:t>
                </a:r>
                <a:r>
                  <a:rPr lang="he-IL" altLang="en-US" dirty="0">
                    <a:latin typeface="SimplerPro_V3" panose="00000500000000000000" pitchFamily="50" charset="-79"/>
                    <a:cs typeface="SimplerPro_V3" panose="00000500000000000000" pitchFamily="50" charset="-79"/>
                  </a:rPr>
                  <a:t> מילים) ולאחריו </a:t>
                </a:r>
                <a:r>
                  <a:rPr lang="en-US" altLang="en-US" dirty="0">
                    <a:latin typeface="SimplerPro_V3" panose="00000500000000000000" pitchFamily="50" charset="-79"/>
                    <a:cs typeface="SimplerPro_V3" panose="00000500000000000000" pitchFamily="50" charset="-79"/>
                  </a:rPr>
                  <a:t>g-1</a:t>
                </a:r>
                <a:r>
                  <a:rPr lang="he-IL" altLang="en-US" dirty="0">
                    <a:latin typeface="SimplerPro_V3" panose="00000500000000000000" pitchFamily="50" charset="-79"/>
                    <a:cs typeface="SimplerPro_V3" panose="00000500000000000000" pitchFamily="50" charset="-79"/>
                  </a:rPr>
                  <a:t> מילים שהוא לא מכיר, </a:t>
                </a:r>
                <a:r>
                  <a:rPr lang="en-US" altLang="en-US" dirty="0">
                    <a:latin typeface="SimplerPro_V3" panose="00000500000000000000" pitchFamily="50" charset="-79"/>
                    <a:cs typeface="SimplerPro_V3" panose="00000500000000000000" pitchFamily="50" charset="-79"/>
                  </a:rPr>
                  <a:t>m</a:t>
                </a:r>
                <a:r>
                  <a:rPr lang="he-IL" altLang="en-US" dirty="0">
                    <a:latin typeface="SimplerPro_V3" panose="00000500000000000000" pitchFamily="50" charset="-79"/>
                    <a:cs typeface="SimplerPro_V3" panose="00000500000000000000" pitchFamily="50" charset="-79"/>
                  </a:rPr>
                  <a:t> המילים הראשונות יהיו המילה השנייה בקלט והמילה שבאה לאחר סוף הקלט (כמו בשיטות הקודמות).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לאחר מכן, המודל ימצא קבוצה של </a:t>
                </a:r>
                <a:r>
                  <a:rPr lang="en-US" altLang="en-US" dirty="0">
                    <a:latin typeface="SimplerPro_V3" panose="00000500000000000000" pitchFamily="50" charset="-79"/>
                    <a:cs typeface="SimplerPro_V3" panose="00000500000000000000" pitchFamily="50" charset="-79"/>
                  </a:rPr>
                  <a:t>g-1</a:t>
                </a:r>
                <a:r>
                  <a:rPr lang="he-IL" altLang="en-US" dirty="0">
                    <a:latin typeface="SimplerPro_V3" panose="00000500000000000000" pitchFamily="50" charset="-79"/>
                    <a:cs typeface="SimplerPro_V3" panose="00000500000000000000" pitchFamily="50" charset="-79"/>
                  </a:rPr>
                  <a:t> מילים שנחזות על סמך הקלט מהמשתמש ועל סמך המיקום שלהן.</a:t>
                </a:r>
              </a:p>
              <a:p>
                <a:pPr defTabSz="914400" eaLnBrk="1" hangingPunct="1">
                  <a:lnSpc>
                    <a:spcPct val="110000"/>
                  </a:lnSpc>
                  <a:spcBef>
                    <a:spcPct val="50000"/>
                  </a:spcBef>
                </a:pPr>
                <a:r>
                  <a:rPr lang="he-IL" altLang="en-US" b="1" dirty="0">
                    <a:latin typeface="SimplerPro_V3" panose="00000500000000000000" pitchFamily="50" charset="-79"/>
                    <a:cs typeface="SimplerPro_V3" panose="00000500000000000000" pitchFamily="50" charset="-79"/>
                  </a:rPr>
                  <a:t>דגימה בקבוצות יוצרת טקסט באורך </a:t>
                </a:r>
                <a:r>
                  <a:rPr lang="en-US" altLang="en-US" b="1" dirty="0">
                    <a:latin typeface="SimplerPro_V3" panose="00000500000000000000" pitchFamily="50" charset="-79"/>
                    <a:cs typeface="SimplerPro_V3" panose="00000500000000000000" pitchFamily="50" charset="-79"/>
                  </a:rPr>
                  <a:t>g</a:t>
                </a:r>
                <a:r>
                  <a:rPr lang="he-IL" altLang="en-US" b="1" dirty="0">
                    <a:latin typeface="SimplerPro_V3" panose="00000500000000000000" pitchFamily="50" charset="-79"/>
                    <a:cs typeface="SimplerPro_V3" panose="00000500000000000000" pitchFamily="50" charset="-79"/>
                  </a:rPr>
                  <a:t> מילים בעזרת שימוש אחד במודל </a:t>
                </a:r>
                <a:r>
                  <a:rPr lang="he-IL" altLang="en-US" dirty="0">
                    <a:latin typeface="SimplerPro_V3" panose="00000500000000000000" pitchFamily="50" charset="-79"/>
                    <a:cs typeface="SimplerPro_V3" panose="00000500000000000000" pitchFamily="50" charset="-79"/>
                  </a:rPr>
                  <a:t>שפה סיבתי.</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אם </a:t>
                </a:r>
                <a:r>
                  <a:rPr lang="en-US" altLang="en-US" dirty="0">
                    <a:latin typeface="SimplerPro_V3" panose="00000500000000000000" pitchFamily="50" charset="-79"/>
                    <a:cs typeface="SimplerPro_V3" panose="00000500000000000000" pitchFamily="50" charset="-79"/>
                  </a:rPr>
                  <a:t>g</a:t>
                </a:r>
                <a:r>
                  <a:rPr lang="he-IL" altLang="en-US" dirty="0">
                    <a:latin typeface="SimplerPro_V3" panose="00000500000000000000" pitchFamily="50" charset="-79"/>
                    <a:cs typeface="SimplerPro_V3" panose="00000500000000000000" pitchFamily="50" charset="-79"/>
                  </a:rPr>
                  <a:t> שווה לכמות המילים שהאלגוריתם יוצר-</a:t>
                </a:r>
                <a:r>
                  <a:rPr lang="en-US" altLang="en-US" dirty="0">
                    <a:latin typeface="SimplerPro_V3" panose="00000500000000000000" pitchFamily="50" charset="-79"/>
                    <a:cs typeface="SimplerPro_V3" panose="00000500000000000000" pitchFamily="50" charset="-79"/>
                  </a:rPr>
                  <a:t>n</a:t>
                </a:r>
                <a:r>
                  <a:rPr lang="he-IL" altLang="en-US" dirty="0">
                    <a:latin typeface="SimplerPro_V3" panose="00000500000000000000" pitchFamily="50" charset="-79"/>
                    <a:cs typeface="SimplerPro_V3" panose="00000500000000000000" pitchFamily="50" charset="-79"/>
                  </a:rPr>
                  <a:t>, המילים שבאמצע הפלט לא תלויות במילים שהאלגוריתם חזה בשלבים קודמים אלא רק בקלט של המשתמש. ככה </a:t>
                </a:r>
                <a:r>
                  <a:rPr lang="he-IL" altLang="en-US" b="1" dirty="0">
                    <a:latin typeface="SimplerPro_V3" panose="00000500000000000000" pitchFamily="50" charset="-79"/>
                    <a:cs typeface="SimplerPro_V3" panose="00000500000000000000" pitchFamily="50" charset="-79"/>
                  </a:rPr>
                  <a:t>דגימה בקבוצות פותרת את בעיית הטעות הנגררת.</a:t>
                </a: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כאשר גודל הקבוצה </a:t>
                </a:r>
                <a:r>
                  <a:rPr lang="en-US" altLang="en-US" dirty="0">
                    <a:latin typeface="SimplerPro_V3" panose="00000500000000000000" pitchFamily="50" charset="-79"/>
                    <a:cs typeface="SimplerPro_V3" panose="00000500000000000000" pitchFamily="50" charset="-79"/>
                  </a:rPr>
                  <a:t>g</a:t>
                </a:r>
                <a:r>
                  <a:rPr lang="he-IL" altLang="en-US" dirty="0">
                    <a:latin typeface="SimplerPro_V3" panose="00000500000000000000" pitchFamily="50" charset="-79"/>
                    <a:cs typeface="SimplerPro_V3" panose="00000500000000000000" pitchFamily="50" charset="-79"/>
                  </a:rPr>
                  <a:t> שווה למספר המילים שהאלגוריתם יוצר (</a:t>
                </a:r>
                <a:r>
                  <a:rPr lang="en-US" altLang="en-US" dirty="0">
                    <a:latin typeface="SimplerPro_V3" panose="00000500000000000000" pitchFamily="50" charset="-79"/>
                    <a:cs typeface="SimplerPro_V3" panose="00000500000000000000" pitchFamily="50" charset="-79"/>
                  </a:rPr>
                  <a:t>n</a:t>
                </a:r>
                <a:r>
                  <a:rPr lang="he-IL" altLang="en-US" dirty="0">
                    <a:latin typeface="SimplerPro_V3" panose="00000500000000000000" pitchFamily="50" charset="-79"/>
                    <a:cs typeface="SimplerPro_V3" panose="00000500000000000000" pitchFamily="50" charset="-79"/>
                  </a:rPr>
                  <a:t>), הסיבוכיות של דגימה בקבוצות</a:t>
                </a:r>
              </a:p>
              <a:p>
                <a:pPr algn="ct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 </a:t>
                </a:r>
                <a14:m>
                  <m:oMath xmlns:m="http://schemas.openxmlformats.org/officeDocument/2006/math">
                    <m:r>
                      <a:rPr lang="en-US" altLang="en-US" b="1" i="1" smtClean="0">
                        <a:latin typeface="Cambria Math" panose="02040503050406030204" pitchFamily="18" charset="0"/>
                        <a:cs typeface="SimplerPro_V3" panose="00000500000000000000" pitchFamily="50" charset="-79"/>
                      </a:rPr>
                      <m:t>𝑶</m:t>
                    </m:r>
                    <m:r>
                      <a:rPr lang="en-US" altLang="en-US" b="1" i="1" smtClean="0">
                        <a:latin typeface="Cambria Math" panose="02040503050406030204" pitchFamily="18" charset="0"/>
                        <a:cs typeface="SimplerPro_V3" panose="00000500000000000000" pitchFamily="50" charset="-79"/>
                      </a:rPr>
                      <m:t>(</m:t>
                    </m:r>
                    <m:sSup>
                      <m:sSupPr>
                        <m:ctrlPr>
                          <a:rPr lang="en-US" altLang="en-US" b="1" i="1" smtClean="0">
                            <a:latin typeface="Cambria Math" panose="02040503050406030204" pitchFamily="18" charset="0"/>
                            <a:cs typeface="SimplerPro_V3" panose="00000500000000000000" pitchFamily="50" charset="-79"/>
                          </a:rPr>
                        </m:ctrlPr>
                      </m:sSupPr>
                      <m:e>
                        <m:r>
                          <a:rPr lang="en-US" altLang="en-US" b="1" i="1" smtClean="0">
                            <a:latin typeface="Cambria Math" panose="02040503050406030204" pitchFamily="18" charset="0"/>
                            <a:cs typeface="SimplerPro_V3" panose="00000500000000000000" pitchFamily="50" charset="-79"/>
                          </a:rPr>
                          <m:t>𝒎</m:t>
                        </m:r>
                      </m:e>
                      <m:sup>
                        <m:r>
                          <a:rPr lang="en-US" altLang="en-US" b="1" i="1" smtClean="0">
                            <a:latin typeface="Cambria Math" panose="02040503050406030204" pitchFamily="18" charset="0"/>
                            <a:cs typeface="SimplerPro_V3" panose="00000500000000000000" pitchFamily="50" charset="-79"/>
                          </a:rPr>
                          <m:t>𝟐</m:t>
                        </m:r>
                      </m:sup>
                    </m:sSup>
                    <m:r>
                      <a:rPr lang="en-US" altLang="en-US" b="1" i="1" smtClean="0">
                        <a:latin typeface="Cambria Math" panose="02040503050406030204" pitchFamily="18" charset="0"/>
                        <a:cs typeface="SimplerPro_V3" panose="00000500000000000000" pitchFamily="50" charset="-79"/>
                      </a:rPr>
                      <m:t>+</m:t>
                    </m:r>
                    <m:sSup>
                      <m:sSupPr>
                        <m:ctrlPr>
                          <a:rPr lang="en-US" altLang="en-US" b="1" i="1" smtClean="0">
                            <a:latin typeface="Cambria Math" panose="02040503050406030204" pitchFamily="18" charset="0"/>
                            <a:cs typeface="SimplerPro_V3" panose="00000500000000000000" pitchFamily="50" charset="-79"/>
                          </a:rPr>
                        </m:ctrlPr>
                      </m:sSupPr>
                      <m:e>
                        <m:r>
                          <a:rPr lang="en-US" altLang="en-US" b="1" i="1" smtClean="0">
                            <a:latin typeface="Cambria Math" panose="02040503050406030204" pitchFamily="18" charset="0"/>
                            <a:cs typeface="SimplerPro_V3" panose="00000500000000000000" pitchFamily="50" charset="-79"/>
                          </a:rPr>
                          <m:t>𝒏</m:t>
                        </m:r>
                      </m:e>
                      <m:sup>
                        <m:r>
                          <a:rPr lang="en-US" altLang="en-US" b="1" i="1" smtClean="0">
                            <a:latin typeface="Cambria Math" panose="02040503050406030204" pitchFamily="18" charset="0"/>
                            <a:cs typeface="SimplerPro_V3" panose="00000500000000000000" pitchFamily="50" charset="-79"/>
                          </a:rPr>
                          <m:t>𝟐</m:t>
                        </m:r>
                      </m:sup>
                    </m:sSup>
                    <m:r>
                      <a:rPr lang="en-US" altLang="en-US" b="1" i="1" smtClean="0">
                        <a:latin typeface="Cambria Math" panose="02040503050406030204" pitchFamily="18" charset="0"/>
                        <a:cs typeface="SimplerPro_V3" panose="00000500000000000000" pitchFamily="50" charset="-79"/>
                      </a:rPr>
                      <m:t>)</m:t>
                    </m:r>
                  </m:oMath>
                </a14:m>
                <a:endParaRPr lang="he-IL" altLang="en-US" b="1" dirty="0">
                  <a:latin typeface="SimplerPro_V3" panose="00000500000000000000" pitchFamily="50" charset="-79"/>
                  <a:cs typeface="SimplerPro_V3" panose="00000500000000000000" pitchFamily="50" charset="-79"/>
                </a:endParaRPr>
              </a:p>
              <a:p>
                <a:pPr defTabSz="914400" eaLnBrk="1" hangingPunct="1">
                  <a:lnSpc>
                    <a:spcPct val="110000"/>
                  </a:lnSpc>
                  <a:spcBef>
                    <a:spcPct val="50000"/>
                  </a:spcBef>
                </a:pPr>
                <a:r>
                  <a:rPr lang="he-IL" altLang="en-US" dirty="0">
                    <a:latin typeface="SimplerPro_V3" panose="00000500000000000000" pitchFamily="50" charset="-79"/>
                    <a:cs typeface="SimplerPro_V3" panose="00000500000000000000" pitchFamily="50" charset="-79"/>
                  </a:rPr>
                  <a:t>זאת לעומת לעומת האלגוריתם האוטו-ריגרסיבי שהסיבוכויות שלו </a:t>
                </a:r>
                <a14:m>
                  <m:oMath xmlns:m="http://schemas.openxmlformats.org/officeDocument/2006/math">
                    <m:r>
                      <a:rPr lang="en-US" altLang="en-US" b="0" i="0" smtClean="0">
                        <a:latin typeface="Cambria Math" panose="02040503050406030204" pitchFamily="18" charset="0"/>
                        <a:cs typeface="SimplerPro_V3" panose="00000500000000000000" pitchFamily="50" charset="-79"/>
                      </a:rPr>
                      <m:t>.</m:t>
                    </m:r>
                    <m:r>
                      <a:rPr lang="en-US" altLang="en-US" b="1" i="1">
                        <a:latin typeface="Cambria Math" panose="02040503050406030204" pitchFamily="18" charset="0"/>
                        <a:cs typeface="SimplerPro_V3" panose="00000500000000000000" pitchFamily="50" charset="-79"/>
                      </a:rPr>
                      <m:t>𝑶</m:t>
                    </m:r>
                    <m:r>
                      <a:rPr lang="en-US" altLang="en-US" b="1" i="1">
                        <a:latin typeface="Cambria Math" panose="02040503050406030204" pitchFamily="18" charset="0"/>
                        <a:cs typeface="SimplerPro_V3" panose="00000500000000000000" pitchFamily="50" charset="-79"/>
                      </a:rPr>
                      <m:t>(</m:t>
                    </m:r>
                    <m:sSup>
                      <m:sSupPr>
                        <m:ctrlPr>
                          <a:rPr lang="en-US" altLang="en-US" b="1" i="1">
                            <a:latin typeface="Cambria Math" panose="02040503050406030204" pitchFamily="18" charset="0"/>
                            <a:cs typeface="SimplerPro_V3" panose="00000500000000000000" pitchFamily="50" charset="-79"/>
                          </a:rPr>
                        </m:ctrlPr>
                      </m:sSupPr>
                      <m:e>
                        <m:r>
                          <a:rPr lang="en-US" altLang="en-US" b="1" i="1" smtClean="0">
                            <a:latin typeface="Cambria Math" panose="02040503050406030204" pitchFamily="18" charset="0"/>
                            <a:cs typeface="SimplerPro_V3" panose="00000500000000000000" pitchFamily="50" charset="-79"/>
                          </a:rPr>
                          <m:t>𝒏</m:t>
                        </m:r>
                        <m:r>
                          <a:rPr lang="en-US" altLang="en-US" b="1" i="1">
                            <a:latin typeface="Cambria Math" panose="02040503050406030204" pitchFamily="18" charset="0"/>
                            <a:cs typeface="SimplerPro_V3" panose="00000500000000000000" pitchFamily="50" charset="-79"/>
                          </a:rPr>
                          <m:t>𝒎</m:t>
                        </m:r>
                      </m:e>
                      <m:sup>
                        <m:r>
                          <a:rPr lang="en-US" altLang="en-US" b="1" i="1">
                            <a:latin typeface="Cambria Math" panose="02040503050406030204" pitchFamily="18" charset="0"/>
                            <a:cs typeface="SimplerPro_V3" panose="00000500000000000000" pitchFamily="50" charset="-79"/>
                          </a:rPr>
                          <m:t>𝟐</m:t>
                        </m:r>
                      </m:sup>
                    </m:sSup>
                    <m:r>
                      <a:rPr lang="en-US" altLang="en-US" b="1" i="1">
                        <a:latin typeface="Cambria Math" panose="02040503050406030204" pitchFamily="18" charset="0"/>
                        <a:cs typeface="SimplerPro_V3" panose="00000500000000000000" pitchFamily="50" charset="-79"/>
                      </a:rPr>
                      <m:t>+</m:t>
                    </m:r>
                    <m:sSup>
                      <m:sSupPr>
                        <m:ctrlPr>
                          <a:rPr lang="en-US" altLang="en-US" b="1" i="1">
                            <a:latin typeface="Cambria Math" panose="02040503050406030204" pitchFamily="18" charset="0"/>
                            <a:cs typeface="SimplerPro_V3" panose="00000500000000000000" pitchFamily="50" charset="-79"/>
                          </a:rPr>
                        </m:ctrlPr>
                      </m:sSupPr>
                      <m:e>
                        <m:r>
                          <a:rPr lang="en-US" altLang="en-US" b="1" i="1">
                            <a:latin typeface="Cambria Math" panose="02040503050406030204" pitchFamily="18" charset="0"/>
                            <a:cs typeface="SimplerPro_V3" panose="00000500000000000000" pitchFamily="50" charset="-79"/>
                          </a:rPr>
                          <m:t>𝒏</m:t>
                        </m:r>
                      </m:e>
                      <m:sup>
                        <m:r>
                          <a:rPr lang="en-US" altLang="en-US" b="1" i="1" smtClean="0">
                            <a:latin typeface="Cambria Math" panose="02040503050406030204" pitchFamily="18" charset="0"/>
                            <a:cs typeface="SimplerPro_V3" panose="00000500000000000000" pitchFamily="50" charset="-79"/>
                          </a:rPr>
                          <m:t>𝟑</m:t>
                        </m:r>
                      </m:sup>
                    </m:sSup>
                    <m:r>
                      <a:rPr lang="en-US" altLang="en-US" b="1" i="1">
                        <a:latin typeface="Cambria Math" panose="02040503050406030204" pitchFamily="18" charset="0"/>
                        <a:cs typeface="SimplerPro_V3" panose="00000500000000000000" pitchFamily="50" charset="-79"/>
                      </a:rPr>
                      <m:t>)</m:t>
                    </m:r>
                  </m:oMath>
                </a14:m>
                <a:endParaRPr lang="en-US" altLang="en-US" dirty="0">
                  <a:latin typeface="SimplerPro_V3" panose="00000500000000000000" pitchFamily="50" charset="-79"/>
                  <a:cs typeface="SimplerPro_V3" panose="00000500000000000000" pitchFamily="50" charset="-79"/>
                </a:endParaRPr>
              </a:p>
            </p:txBody>
          </p:sp>
        </mc:Choice>
        <mc:Fallback>
          <p:sp>
            <p:nvSpPr>
              <p:cNvPr id="14" name="מציין מיקום טקסט 13"/>
              <p:cNvSpPr>
                <a:spLocks noGrp="1" noRot="1" noChangeAspect="1" noMove="1" noResize="1" noEditPoints="1" noAdjustHandles="1" noChangeArrowheads="1" noChangeShapeType="1" noTextEdit="1"/>
              </p:cNvSpPr>
              <p:nvPr>
                <p:ph type="body" sz="quarter" idx="23"/>
              </p:nvPr>
            </p:nvSpPr>
            <p:spPr>
              <a:xfrm>
                <a:off x="23839412" y="9468654"/>
                <a:ext cx="7705725" cy="18434050"/>
              </a:xfrm>
              <a:blipFill>
                <a:blip r:embed="rId3"/>
                <a:stretch>
                  <a:fillRect l="-2848" t="-860" r="-4193"/>
                </a:stretch>
              </a:blipFill>
            </p:spPr>
            <p:txBody>
              <a:bodyPr/>
              <a:lstStyle/>
              <a:p>
                <a:r>
                  <a:rPr lang="he-IL">
                    <a:noFill/>
                  </a:rPr>
                  <a:t> </a:t>
                </a:r>
              </a:p>
            </p:txBody>
          </p:sp>
        </mc:Fallback>
      </mc:AlternateContent>
      <p:sp>
        <p:nvSpPr>
          <p:cNvPr id="2" name="מלבן 1"/>
          <p:cNvSpPr/>
          <p:nvPr/>
        </p:nvSpPr>
        <p:spPr>
          <a:xfrm>
            <a:off x="394205" y="1223920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8" name="מלבן 17"/>
          <p:cNvSpPr/>
          <p:nvPr/>
        </p:nvSpPr>
        <p:spPr>
          <a:xfrm>
            <a:off x="394205" y="130107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9" name="מלבן 18"/>
          <p:cNvSpPr/>
          <p:nvPr/>
        </p:nvSpPr>
        <p:spPr>
          <a:xfrm>
            <a:off x="394205" y="138108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57" name="מציין מיקום טקסט 56"/>
          <p:cNvSpPr>
            <a:spLocks noGrp="1"/>
          </p:cNvSpPr>
          <p:nvPr>
            <p:ph type="body" sz="quarter" idx="25"/>
          </p:nvPr>
        </p:nvSpPr>
        <p:spPr>
          <a:xfrm>
            <a:off x="6853981" y="2919467"/>
            <a:ext cx="31827787" cy="3168650"/>
          </a:xfrm>
        </p:spPr>
        <p:txBody>
          <a:bodyPr/>
          <a:lstStyle/>
          <a:p>
            <a:r>
              <a:rPr lang="he-IL" dirty="0">
                <a:latin typeface="SimplerPro_V3" panose="00000500000000000000" pitchFamily="50" charset="-79"/>
                <a:cs typeface="SimplerPro_V3" panose="00000500000000000000" pitchFamily="50" charset="-79"/>
              </a:rPr>
              <a:t>דגימה בקבוצות</a:t>
            </a:r>
          </a:p>
        </p:txBody>
      </p:sp>
      <p:sp>
        <p:nvSpPr>
          <p:cNvPr id="4" name="מלבן 3"/>
          <p:cNvSpPr/>
          <p:nvPr/>
        </p:nvSpPr>
        <p:spPr>
          <a:xfrm>
            <a:off x="2282249" y="2505279"/>
            <a:ext cx="2612214" cy="2716967"/>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מלבן 22"/>
          <p:cNvSpPr/>
          <p:nvPr/>
        </p:nvSpPr>
        <p:spPr>
          <a:xfrm>
            <a:off x="2282249" y="5420239"/>
            <a:ext cx="2612214" cy="2716967"/>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מלבן 23"/>
          <p:cNvSpPr/>
          <p:nvPr/>
        </p:nvSpPr>
        <p:spPr>
          <a:xfrm>
            <a:off x="2282249" y="8391729"/>
            <a:ext cx="2612214" cy="2716967"/>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מציין מיקום טקסט 11"/>
          <p:cNvSpPr>
            <a:spLocks noGrp="1"/>
          </p:cNvSpPr>
          <p:nvPr>
            <p:ph type="body" sz="quarter" idx="21"/>
          </p:nvPr>
        </p:nvSpPr>
        <p:spPr>
          <a:xfrm>
            <a:off x="2282248" y="2523704"/>
            <a:ext cx="2589496" cy="2174151"/>
          </a:xfrm>
        </p:spPr>
        <p:txBody>
          <a:bodyPr/>
          <a:lstStyle/>
          <a:p>
            <a:pPr defTabSz="914400" eaLnBrk="1" hangingPunct="1">
              <a:lnSpc>
                <a:spcPct val="110000"/>
              </a:lnSpc>
              <a:spcBef>
                <a:spcPct val="50000"/>
              </a:spcBef>
            </a:pPr>
            <a:r>
              <a:rPr lang="he-IL" altLang="en-US" sz="3600" dirty="0">
                <a:latin typeface="SimplerPro_V3" panose="00000500000000000000" pitchFamily="50" charset="-79"/>
                <a:cs typeface="SimplerPro_V3" panose="00000500000000000000" pitchFamily="50" charset="-79"/>
              </a:rPr>
              <a:t>לחץ כאן כדי להוסיף טקסט</a:t>
            </a:r>
            <a:endParaRPr lang="en-US" altLang="en-US" sz="3600" dirty="0">
              <a:latin typeface="SimplerPro_V3" panose="00000500000000000000" pitchFamily="50" charset="-79"/>
              <a:cs typeface="SimplerPro_V3" panose="00000500000000000000" pitchFamily="50" charset="-79"/>
            </a:endParaRPr>
          </a:p>
        </p:txBody>
      </p:sp>
      <p:sp>
        <p:nvSpPr>
          <p:cNvPr id="26" name="מציין מיקום טקסט 11"/>
          <p:cNvSpPr>
            <a:spLocks noGrp="1"/>
          </p:cNvSpPr>
          <p:nvPr>
            <p:ph type="body" sz="quarter" idx="21"/>
          </p:nvPr>
        </p:nvSpPr>
        <p:spPr>
          <a:xfrm>
            <a:off x="2282248" y="5438354"/>
            <a:ext cx="2589495" cy="2174151"/>
          </a:xfrm>
        </p:spPr>
        <p:txBody>
          <a:bodyPr/>
          <a:lstStyle/>
          <a:p>
            <a:pPr defTabSz="914400" eaLnBrk="1" hangingPunct="1">
              <a:lnSpc>
                <a:spcPct val="110000"/>
              </a:lnSpc>
              <a:spcBef>
                <a:spcPct val="50000"/>
              </a:spcBef>
            </a:pPr>
            <a:r>
              <a:rPr lang="he-IL" altLang="en-US" sz="3600" dirty="0">
                <a:latin typeface="SimplerPro_V3" panose="00000500000000000000" pitchFamily="50" charset="-79"/>
                <a:cs typeface="SimplerPro_V3" panose="00000500000000000000" pitchFamily="50" charset="-79"/>
              </a:rPr>
              <a:t>לחץ כאן כדי להוסיף טקסט</a:t>
            </a:r>
            <a:endParaRPr lang="en-US" altLang="en-US" sz="3600" dirty="0">
              <a:latin typeface="SimplerPro_V3" panose="00000500000000000000" pitchFamily="50" charset="-79"/>
              <a:cs typeface="SimplerPro_V3" panose="00000500000000000000" pitchFamily="50" charset="-79"/>
            </a:endParaRPr>
          </a:p>
        </p:txBody>
      </p:sp>
      <p:sp>
        <p:nvSpPr>
          <p:cNvPr id="28" name="מלבן 27"/>
          <p:cNvSpPr/>
          <p:nvPr/>
        </p:nvSpPr>
        <p:spPr>
          <a:xfrm>
            <a:off x="394205" y="151824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9" name="מלבן 28"/>
          <p:cNvSpPr/>
          <p:nvPr/>
        </p:nvSpPr>
        <p:spPr>
          <a:xfrm>
            <a:off x="394205" y="1595395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1" name="מלבן 30"/>
          <p:cNvSpPr/>
          <p:nvPr/>
        </p:nvSpPr>
        <p:spPr>
          <a:xfrm>
            <a:off x="394205" y="1826852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2" name="מלבן 31"/>
          <p:cNvSpPr/>
          <p:nvPr/>
        </p:nvSpPr>
        <p:spPr>
          <a:xfrm>
            <a:off x="394205" y="1904005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4" name="מלבן 33"/>
          <p:cNvSpPr/>
          <p:nvPr/>
        </p:nvSpPr>
        <p:spPr>
          <a:xfrm>
            <a:off x="394205" y="22499741"/>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5" name="מלבן 34"/>
          <p:cNvSpPr/>
          <p:nvPr/>
        </p:nvSpPr>
        <p:spPr>
          <a:xfrm>
            <a:off x="394205" y="21668954"/>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2" name="מציין מיקום טקסט 11"/>
          <p:cNvSpPr>
            <a:spLocks noGrp="1"/>
          </p:cNvSpPr>
          <p:nvPr>
            <p:ph type="body" sz="quarter" idx="21"/>
          </p:nvPr>
        </p:nvSpPr>
        <p:spPr>
          <a:xfrm>
            <a:off x="360298" y="18154059"/>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מר עידו גודיס</a:t>
            </a:r>
            <a:endParaRPr lang="en-US" altLang="en-US" sz="3600" dirty="0">
              <a:latin typeface="SimplerPro_V3" panose="00000500000000000000" pitchFamily="50" charset="-79"/>
              <a:cs typeface="SimplerPro_V3" panose="00000500000000000000" pitchFamily="50" charset="-79"/>
            </a:endParaRPr>
          </a:p>
        </p:txBody>
      </p:sp>
      <p:sp>
        <p:nvSpPr>
          <p:cNvPr id="45" name="מציין מיקום טקסט 11"/>
          <p:cNvSpPr>
            <a:spLocks noGrp="1"/>
          </p:cNvSpPr>
          <p:nvPr>
            <p:ph type="body" sz="quarter" idx="21"/>
          </p:nvPr>
        </p:nvSpPr>
        <p:spPr>
          <a:xfrm>
            <a:off x="2282248" y="8381579"/>
            <a:ext cx="2589495" cy="2174151"/>
          </a:xfrm>
        </p:spPr>
        <p:txBody>
          <a:bodyPr/>
          <a:lstStyle/>
          <a:p>
            <a:pPr defTabSz="914400" eaLnBrk="1" hangingPunct="1">
              <a:lnSpc>
                <a:spcPct val="110000"/>
              </a:lnSpc>
              <a:spcBef>
                <a:spcPct val="50000"/>
              </a:spcBef>
            </a:pPr>
            <a:r>
              <a:rPr lang="he-IL" altLang="en-US" sz="3600" dirty="0">
                <a:latin typeface="SimplerPro_V3" panose="00000500000000000000" pitchFamily="50" charset="-79"/>
                <a:cs typeface="SimplerPro_V3" panose="00000500000000000000" pitchFamily="50" charset="-79"/>
              </a:rPr>
              <a:t>לחץ כאן כדי להוסיף טקסט</a:t>
            </a:r>
            <a:endParaRPr lang="en-US" altLang="en-US" sz="3600" dirty="0">
              <a:latin typeface="SimplerPro_V3" panose="00000500000000000000" pitchFamily="50" charset="-79"/>
              <a:cs typeface="SimplerPro_V3" panose="00000500000000000000" pitchFamily="50" charset="-79"/>
            </a:endParaRPr>
          </a:p>
        </p:txBody>
      </p:sp>
      <p:sp>
        <p:nvSpPr>
          <p:cNvPr id="59" name="מלבן 58"/>
          <p:cNvSpPr/>
          <p:nvPr/>
        </p:nvSpPr>
        <p:spPr>
          <a:xfrm>
            <a:off x="394205" y="29923176"/>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0" name="מלבן 59"/>
          <p:cNvSpPr/>
          <p:nvPr/>
        </p:nvSpPr>
        <p:spPr>
          <a:xfrm>
            <a:off x="394205" y="30694701"/>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4" name="מציין מיקום טקסט 11"/>
          <p:cNvSpPr>
            <a:spLocks noGrp="1"/>
          </p:cNvSpPr>
          <p:nvPr>
            <p:ph type="body" sz="quarter" idx="21"/>
          </p:nvPr>
        </p:nvSpPr>
        <p:spPr>
          <a:xfrm>
            <a:off x="360298" y="21533037"/>
            <a:ext cx="4511446" cy="2174151"/>
          </a:xfrm>
        </p:spPr>
        <p:txBody>
          <a:bodyPr/>
          <a:lstStyle/>
          <a:p>
            <a:pPr defTabSz="914400" eaLnBrk="1" hangingPunct="1">
              <a:lnSpc>
                <a:spcPct val="130000"/>
              </a:lnSpc>
              <a:spcBef>
                <a:spcPct val="50000"/>
              </a:spcBef>
            </a:pPr>
            <a:endParaRPr lang="en-US" altLang="en-US" sz="3600" dirty="0">
              <a:latin typeface="SimplerPro_V3" panose="00000500000000000000" pitchFamily="50" charset="-79"/>
              <a:cs typeface="SimplerPro_V3" panose="00000500000000000000" pitchFamily="50" charset="-79"/>
            </a:endParaRPr>
          </a:p>
        </p:txBody>
      </p:sp>
      <p:sp>
        <p:nvSpPr>
          <p:cNvPr id="65" name="מציין מיקום טקסט 11"/>
          <p:cNvSpPr>
            <a:spLocks noGrp="1"/>
          </p:cNvSpPr>
          <p:nvPr>
            <p:ph type="body" sz="quarter" idx="21"/>
          </p:nvPr>
        </p:nvSpPr>
        <p:spPr>
          <a:xfrm>
            <a:off x="360298" y="14982234"/>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תיכון עירוני ד על שם אהרון קציר – תל אביב</a:t>
            </a:r>
            <a:endParaRPr lang="en-US" altLang="en-US" sz="3600" dirty="0">
              <a:latin typeface="SimplerPro_V3" panose="00000500000000000000" pitchFamily="50" charset="-79"/>
              <a:cs typeface="SimplerPro_V3" panose="00000500000000000000" pitchFamily="50" charset="-79"/>
            </a:endParaRPr>
          </a:p>
        </p:txBody>
      </p:sp>
      <p:sp>
        <p:nvSpPr>
          <p:cNvPr id="66" name="מציין מיקום טקסט 11"/>
          <p:cNvSpPr>
            <a:spLocks noGrp="1"/>
          </p:cNvSpPr>
          <p:nvPr>
            <p:ph type="body" sz="quarter" idx="21"/>
          </p:nvPr>
        </p:nvSpPr>
        <p:spPr>
          <a:xfrm>
            <a:off x="360298" y="12124734"/>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יוני קרמר </a:t>
            </a:r>
            <a:endParaRPr lang="en-US" altLang="en-US" sz="3600" dirty="0">
              <a:latin typeface="SimplerPro_V3" panose="00000500000000000000" pitchFamily="50" charset="-79"/>
              <a:cs typeface="SimplerPro_V3" panose="00000500000000000000" pitchFamily="50" charset="-79"/>
            </a:endParaRPr>
          </a:p>
        </p:txBody>
      </p:sp>
      <p:sp>
        <p:nvSpPr>
          <p:cNvPr id="67" name="מציין מיקום טקסט 11"/>
          <p:cNvSpPr>
            <a:spLocks noGrp="1"/>
          </p:cNvSpPr>
          <p:nvPr>
            <p:ph type="body" sz="quarter" idx="21"/>
          </p:nvPr>
        </p:nvSpPr>
        <p:spPr>
          <a:xfrm>
            <a:off x="360298" y="29784084"/>
            <a:ext cx="4511446" cy="2174151"/>
          </a:xfrm>
        </p:spPr>
        <p:txBody>
          <a:bodyPr/>
          <a:lstStyle/>
          <a:p>
            <a:pPr defTabSz="914400" eaLnBrk="1" hangingPunct="1">
              <a:lnSpc>
                <a:spcPct val="130000"/>
              </a:lnSpc>
              <a:spcBef>
                <a:spcPct val="50000"/>
              </a:spcBef>
            </a:pPr>
            <a:r>
              <a:rPr lang="he-IL" altLang="en-US" sz="3600" dirty="0">
                <a:latin typeface="SimplerPro_V3" panose="00000500000000000000" pitchFamily="50" charset="-79"/>
                <a:cs typeface="SimplerPro_V3" panose="00000500000000000000" pitchFamily="50" charset="-79"/>
              </a:rPr>
              <a:t>גברת ליטל שיריין       מר צביאל למברגר</a:t>
            </a:r>
            <a:endParaRPr lang="en-US" altLang="en-US" sz="3600" dirty="0">
              <a:latin typeface="SimplerPro_V3" panose="00000500000000000000" pitchFamily="50" charset="-79"/>
              <a:cs typeface="SimplerPro_V3" panose="00000500000000000000" pitchFamily="50" charset="-79"/>
            </a:endParaRPr>
          </a:p>
        </p:txBody>
      </p:sp>
      <p:sp>
        <p:nvSpPr>
          <p:cNvPr id="37" name="מלבן 36"/>
          <p:cNvSpPr/>
          <p:nvPr/>
        </p:nvSpPr>
        <p:spPr>
          <a:xfrm>
            <a:off x="394205" y="19811579"/>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8" name="מלבן 37"/>
          <p:cNvSpPr/>
          <p:nvPr/>
        </p:nvSpPr>
        <p:spPr>
          <a:xfrm>
            <a:off x="394205" y="23356991"/>
            <a:ext cx="4500258" cy="57606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17" name="תמונה 16">
            <a:extLst>
              <a:ext uri="{FF2B5EF4-FFF2-40B4-BE49-F238E27FC236}">
                <a16:creationId xmlns:a16="http://schemas.microsoft.com/office/drawing/2014/main" id="{1BE996A2-3FDC-4543-97D7-7038868005D2}"/>
              </a:ext>
            </a:extLst>
          </p:cNvPr>
          <p:cNvPicPr>
            <a:picLocks noChangeAspect="1"/>
          </p:cNvPicPr>
          <p:nvPr/>
        </p:nvPicPr>
        <p:blipFill>
          <a:blip r:embed="rId4"/>
          <a:stretch>
            <a:fillRect/>
          </a:stretch>
        </p:blipFill>
        <p:spPr>
          <a:xfrm>
            <a:off x="9142935" y="21919070"/>
            <a:ext cx="2875842" cy="2875842"/>
          </a:xfrm>
          <a:prstGeom prst="rect">
            <a:avLst/>
          </a:prstGeom>
        </p:spPr>
      </p:pic>
      <p:graphicFrame>
        <p:nvGraphicFramePr>
          <p:cNvPr id="36" name="תרשים 35">
            <a:extLst>
              <a:ext uri="{FF2B5EF4-FFF2-40B4-BE49-F238E27FC236}">
                <a16:creationId xmlns:a16="http://schemas.microsoft.com/office/drawing/2014/main" id="{6B769CA2-0D53-4E4D-ABCD-D2CAA9C3DAD3}"/>
              </a:ext>
            </a:extLst>
          </p:cNvPr>
          <p:cNvGraphicFramePr>
            <a:graphicFrameLocks/>
          </p:cNvGraphicFramePr>
          <p:nvPr>
            <p:extLst>
              <p:ext uri="{D42A27DB-BD31-4B8C-83A1-F6EECF244321}">
                <p14:modId xmlns:p14="http://schemas.microsoft.com/office/powerpoint/2010/main" val="3491009053"/>
              </p:ext>
            </p:extLst>
          </p:nvPr>
        </p:nvGraphicFramePr>
        <p:xfrm>
          <a:off x="14778181" y="12671252"/>
          <a:ext cx="7830249" cy="5204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9" name="תרשים 38">
            <a:extLst>
              <a:ext uri="{FF2B5EF4-FFF2-40B4-BE49-F238E27FC236}">
                <a16:creationId xmlns:a16="http://schemas.microsoft.com/office/drawing/2014/main" id="{9FCBBFEC-89D6-46F6-AA04-397E545D9489}"/>
              </a:ext>
            </a:extLst>
          </p:cNvPr>
          <p:cNvGraphicFramePr>
            <a:graphicFrameLocks/>
          </p:cNvGraphicFramePr>
          <p:nvPr>
            <p:extLst>
              <p:ext uri="{D42A27DB-BD31-4B8C-83A1-F6EECF244321}">
                <p14:modId xmlns:p14="http://schemas.microsoft.com/office/powerpoint/2010/main" val="2988634429"/>
              </p:ext>
            </p:extLst>
          </p:nvPr>
        </p:nvGraphicFramePr>
        <p:xfrm>
          <a:off x="14892976" y="19040054"/>
          <a:ext cx="7600657" cy="62840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48772676"/>
      </p:ext>
    </p:extLst>
  </p:cSld>
  <p:clrMapOvr>
    <a:masterClrMapping/>
  </p:clrMapOvr>
</p:sld>
</file>

<file path=ppt/theme/theme1.xml><?xml version="1.0" encoding="utf-8"?>
<a:theme xmlns:a="http://schemas.openxmlformats.org/drawingml/2006/main" name="היסטוריה ומדעי החברה">
  <a:themeElements>
    <a:clrScheme name="te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מדענים צעירים">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ch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ch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ch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c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c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c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מדעי הטבע ומתמטיקה</Template>
  <TotalTime>1922</TotalTime>
  <Words>676</Words>
  <Application>Microsoft Office PowerPoint</Application>
  <PresentationFormat>מותאם אישית</PresentationFormat>
  <Paragraphs>75</Paragraphs>
  <Slides>1</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vt:i4>
      </vt:variant>
    </vt:vector>
  </HeadingPairs>
  <TitlesOfParts>
    <vt:vector size="7" baseType="lpstr">
      <vt:lpstr>Arial</vt:lpstr>
      <vt:lpstr>Calibri</vt:lpstr>
      <vt:lpstr>Cambria Math</vt:lpstr>
      <vt:lpstr>SimplerPro_V3</vt:lpstr>
      <vt:lpstr>Times New Roman</vt:lpstr>
      <vt:lpstr>היסטוריה ומדעי החברה</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Noa Bloch</dc:creator>
  <cp:lastModifiedBy>יוני קרמר</cp:lastModifiedBy>
  <cp:revision>48</cp:revision>
  <dcterms:created xsi:type="dcterms:W3CDTF">2019-10-24T12:57:46Z</dcterms:created>
  <dcterms:modified xsi:type="dcterms:W3CDTF">2023-01-26T07:06:34Z</dcterms:modified>
</cp:coreProperties>
</file>